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C3E2A6-58A7-447E-8624-EB76893A020B}" type="datetimeFigureOut">
              <a:rPr lang="en-US" smtClean="0"/>
              <a:t>8/4/2017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F37A3D-47C1-4585-A1DE-8CF5B15A0B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37A3D-47C1-4585-A1DE-8CF5B15A0B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37A3D-47C1-4585-A1DE-8CF5B15A0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37A3D-47C1-4585-A1DE-8CF5B15A0B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37A3D-47C1-4585-A1DE-8CF5B15A0B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37A3D-47C1-4585-A1DE-8CF5B15A0B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F37A3D-47C1-4585-A1DE-8CF5B15A0B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F37A3D-47C1-4585-A1DE-8CF5B15A0B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C3E2A6-58A7-447E-8624-EB76893A020B}" type="datetimeFigureOut">
              <a:rPr lang="en-US" smtClean="0"/>
              <a:t>8/4/2017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8F37A3D-47C1-4585-A1DE-8CF5B15A0B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C3E2A6-58A7-447E-8624-EB76893A020B}" type="datetimeFigureOut">
              <a:rPr lang="en-US" smtClean="0"/>
              <a:t>8/4/2017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37A3D-47C1-4585-A1DE-8CF5B15A0B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C3E2A6-58A7-447E-8624-EB76893A020B}" type="datetimeFigureOut">
              <a:rPr lang="en-US" smtClean="0"/>
              <a:t>8/4/2017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F37A3D-47C1-4585-A1DE-8CF5B15A0B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C3E2A6-58A7-447E-8624-EB76893A020B}" type="datetimeFigureOut">
              <a:rPr lang="en-US" smtClean="0"/>
              <a:t>8/4/2017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8F37A3D-47C1-4585-A1DE-8CF5B15A0B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fa-IR" dirty="0" smtClean="0"/>
              <a:t>به نام خدا</a:t>
            </a:r>
            <a:br>
              <a:rPr lang="fa-IR" dirty="0" smtClean="0"/>
            </a:br>
            <a:endParaRPr lang="en-US" dirty="0"/>
          </a:p>
        </p:txBody>
      </p:sp>
      <p:sp>
        <p:nvSpPr>
          <p:cNvPr id="3" name="Subtitle 2"/>
          <p:cNvSpPr>
            <a:spLocks noGrp="1"/>
          </p:cNvSpPr>
          <p:nvPr>
            <p:ph type="subTitle" idx="1"/>
          </p:nvPr>
        </p:nvSpPr>
        <p:spPr>
          <a:xfrm>
            <a:off x="533400" y="1905000"/>
            <a:ext cx="7924800" cy="4648200"/>
          </a:xfrm>
        </p:spPr>
        <p:style>
          <a:lnRef idx="2">
            <a:schemeClr val="accent4"/>
          </a:lnRef>
          <a:fillRef idx="1">
            <a:schemeClr val="lt1"/>
          </a:fillRef>
          <a:effectRef idx="0">
            <a:schemeClr val="accent4"/>
          </a:effectRef>
          <a:fontRef idx="minor">
            <a:schemeClr val="dk1"/>
          </a:fontRef>
        </p:style>
        <p:txBody>
          <a:bodyPr/>
          <a:lstStyle/>
          <a:p>
            <a:pPr algn="ctr"/>
            <a:endParaRPr lang="fa-IR" dirty="0" smtClean="0"/>
          </a:p>
          <a:p>
            <a:pPr algn="ctr"/>
            <a:r>
              <a:rPr lang="fa-IR" dirty="0" smtClean="0"/>
              <a:t>موضوع: نظارت و اجرای ساختمانهای اسکلت فلزی</a:t>
            </a:r>
          </a:p>
          <a:p>
            <a:endParaRPr lang="fa-IR" i="1" dirty="0" smtClean="0"/>
          </a:p>
          <a:p>
            <a:r>
              <a:rPr lang="fa-IR" i="1" smtClean="0"/>
              <a:t>تهیه و تنظیم</a:t>
            </a:r>
            <a:r>
              <a:rPr lang="fa-IR" i="1" smtClean="0"/>
              <a:t>: </a:t>
            </a:r>
            <a:r>
              <a:rPr lang="fa-IR" i="1" dirty="0" smtClean="0"/>
              <a:t>علی طاطاری</a:t>
            </a:r>
          </a:p>
          <a:p>
            <a:r>
              <a:rPr lang="fa-IR" dirty="0" smtClean="0"/>
              <a:t> </a:t>
            </a:r>
          </a:p>
          <a:p>
            <a:r>
              <a:rPr lang="fa-IR" dirty="0" smtClean="0"/>
              <a:t>استاد: مهندس امین زیوری </a:t>
            </a:r>
          </a:p>
          <a:p>
            <a:endParaRPr lang="fa-IR" dirty="0" smtClean="0"/>
          </a:p>
          <a:p>
            <a:r>
              <a:rPr lang="fa-IR" i="1" dirty="0" smtClean="0"/>
              <a:t>دانشگاه آزاد واحد گنبد کاووس</a:t>
            </a:r>
          </a:p>
          <a:p>
            <a:pPr algn="ctr"/>
            <a:r>
              <a:rPr lang="fa-IR" i="1" dirty="0" smtClean="0"/>
              <a:t>تابستان96</a:t>
            </a:r>
            <a:endParaRPr lang="en-US" i="1" dirty="0"/>
          </a:p>
        </p:txBody>
      </p:sp>
    </p:spTree>
    <p:extLst>
      <p:ext uri="{BB962C8B-B14F-4D97-AF65-F5344CB8AC3E}">
        <p14:creationId xmlns:p14="http://schemas.microsoft.com/office/powerpoint/2010/main" val="325222568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sz="2800" dirty="0" smtClean="0">
                <a:solidFill>
                  <a:schemeClr val="tx1"/>
                </a:solidFill>
              </a:rPr>
              <a:t>بعد از پیاده کردن نقشه و کنترل آن در صورت لزوم اقدام به </a:t>
            </a:r>
          </a:p>
          <a:p>
            <a:pPr marL="109728" indent="0" algn="r">
              <a:buNone/>
            </a:pPr>
            <a:r>
              <a:rPr lang="fa-IR" sz="2800" dirty="0" smtClean="0">
                <a:solidFill>
                  <a:schemeClr val="tx1"/>
                </a:solidFill>
              </a:rPr>
              <a:t>گودبرداری میکنیم.</a:t>
            </a:r>
          </a:p>
          <a:p>
            <a:pPr marL="109728" indent="0" algn="r">
              <a:buNone/>
            </a:pPr>
            <a:endParaRPr lang="fa-IR" sz="2800" dirty="0" smtClean="0">
              <a:solidFill>
                <a:schemeClr val="tx1"/>
              </a:solidFill>
            </a:endParaRPr>
          </a:p>
          <a:p>
            <a:pPr algn="r"/>
            <a:r>
              <a:rPr lang="fa-IR" sz="2800" dirty="0" smtClean="0">
                <a:solidFill>
                  <a:schemeClr val="tx1"/>
                </a:solidFill>
              </a:rPr>
              <a:t>در موقع گودبرداری چنانچه محل گود برداری بزرگ نباشد از </a:t>
            </a:r>
          </a:p>
          <a:p>
            <a:pPr algn="r"/>
            <a:r>
              <a:rPr lang="fa-IR" sz="2800" dirty="0" smtClean="0">
                <a:solidFill>
                  <a:schemeClr val="tx1"/>
                </a:solidFill>
              </a:rPr>
              <a:t>وسایل معمولی مانند بیل و کلنگ و چرخ دستی استفاده می شود.</a:t>
            </a:r>
          </a:p>
          <a:p>
            <a:pPr algn="r"/>
            <a:endParaRPr lang="fa-IR" sz="2800" dirty="0" smtClean="0">
              <a:solidFill>
                <a:schemeClr val="tx1"/>
              </a:solidFill>
            </a:endParaRPr>
          </a:p>
          <a:p>
            <a:pPr algn="r"/>
            <a:r>
              <a:rPr lang="fa-IR" sz="2800" dirty="0" smtClean="0">
                <a:solidFill>
                  <a:schemeClr val="tx1"/>
                </a:solidFill>
              </a:rPr>
              <a:t>برای گودبرداری های بزرگ بیل و کلنگ مقرون به صرفه نبوده و بهتر است از وسایل مکانیکی مانند لودر استفاده شود. </a:t>
            </a:r>
          </a:p>
          <a:p>
            <a:pPr algn="r"/>
            <a:r>
              <a:rPr lang="fa-IR" sz="2800" dirty="0" smtClean="0">
                <a:solidFill>
                  <a:schemeClr val="tx1"/>
                </a:solidFill>
              </a:rPr>
              <a:t>برای حمل خاک از سطح شیبدار استفاده میکنند.</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گود برداری               </a:t>
            </a:r>
            <a:endParaRPr lang="en-US" dirty="0"/>
          </a:p>
        </p:txBody>
      </p:sp>
    </p:spTree>
    <p:extLst>
      <p:ext uri="{BB962C8B-B14F-4D97-AF65-F5344CB8AC3E}">
        <p14:creationId xmlns:p14="http://schemas.microsoft.com/office/powerpoint/2010/main" val="220236981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style>
          <a:lnRef idx="2">
            <a:schemeClr val="dk1"/>
          </a:lnRef>
          <a:fillRef idx="1">
            <a:schemeClr val="lt1"/>
          </a:fillRef>
          <a:effectRef idx="0">
            <a:schemeClr val="dk1"/>
          </a:effectRef>
          <a:fontRef idx="minor">
            <a:schemeClr val="dk1"/>
          </a:fontRef>
        </p:style>
        <p:txBody>
          <a:bodyPr/>
          <a:lstStyle/>
          <a:p>
            <a:pPr algn="r"/>
            <a:r>
              <a:rPr lang="fa-IR" dirty="0" smtClean="0"/>
              <a:t>الف)  ضعیف ویا حساس بودن ساختمان مجاور</a:t>
            </a:r>
          </a:p>
          <a:p>
            <a:pPr algn="r"/>
            <a:r>
              <a:rPr lang="fa-IR" dirty="0" smtClean="0"/>
              <a:t> </a:t>
            </a:r>
          </a:p>
          <a:p>
            <a:pPr marL="109728" indent="0" algn="r">
              <a:buNone/>
            </a:pPr>
            <a:r>
              <a:rPr lang="fa-IR" dirty="0" smtClean="0"/>
              <a:t>ب) ضعیف بودن خاک </a:t>
            </a:r>
          </a:p>
          <a:p>
            <a:pPr marL="109728" indent="0" algn="r">
              <a:buNone/>
            </a:pPr>
            <a:endParaRPr lang="fa-IR" dirty="0" smtClean="0"/>
          </a:p>
          <a:p>
            <a:pPr algn="r"/>
            <a:r>
              <a:rPr lang="fa-IR" dirty="0" smtClean="0"/>
              <a:t>ج) عمیق بودن گود </a:t>
            </a:r>
          </a:p>
          <a:p>
            <a:pPr algn="r"/>
            <a:endParaRPr lang="fa-IR" dirty="0" smtClean="0"/>
          </a:p>
          <a:p>
            <a:pPr algn="r"/>
            <a:r>
              <a:rPr lang="fa-IR" dirty="0" smtClean="0"/>
              <a:t>د) مدت بازماندن گود</a:t>
            </a:r>
          </a:p>
          <a:p>
            <a:pPr algn="r"/>
            <a:endParaRPr lang="fa-IR" dirty="0" smtClean="0"/>
          </a:p>
          <a:p>
            <a:pPr algn="r"/>
            <a:r>
              <a:rPr lang="fa-IR" dirty="0" smtClean="0"/>
              <a:t>و) آبهای سطحی و زیر زمینی </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رعایت اصول ایمنی در گودبرداری     </a:t>
            </a:r>
            <a:endParaRPr lang="en-US" dirty="0"/>
          </a:p>
        </p:txBody>
      </p:sp>
    </p:spTree>
    <p:extLst>
      <p:ext uri="{BB962C8B-B14F-4D97-AF65-F5344CB8AC3E}">
        <p14:creationId xmlns:p14="http://schemas.microsoft.com/office/powerpoint/2010/main" val="227312537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سازه نگهبان به دو روش شمع بندی چوبی و شمع بندی فلزی اجرا میشود.</a:t>
            </a:r>
          </a:p>
          <a:p>
            <a:pPr algn="r"/>
            <a:r>
              <a:rPr lang="fa-IR" dirty="0" smtClean="0"/>
              <a:t>شمع بندی چوبی : تیر گرد یا چهارتراشی که از بالا بر الواری متکی است که خود بر بدنه گود تکیه داردو از پایین در زمین کف گود با زاویه حدود45درجه استوار است.</a:t>
            </a:r>
          </a:p>
          <a:p>
            <a:pPr algn="r"/>
            <a:r>
              <a:rPr lang="fa-IR" dirty="0" smtClean="0"/>
              <a:t>برای تقسیم بهتر فشاربین شمع و الوارها چهارتراشهای افقی می گیرند.</a:t>
            </a:r>
          </a:p>
          <a:p>
            <a:pPr algn="r"/>
            <a:r>
              <a:rPr lang="fa-IR" dirty="0" smtClean="0"/>
              <a:t>برای جلوگیری ازفرو رفتن شمع در زمین پایه آن را برمصالح مقاومی مانند آجر یا بلوک های سیمانی قرار می دهند.</a:t>
            </a:r>
          </a:p>
          <a:p>
            <a:r>
              <a:rPr lang="fa-IR" dirty="0" smtClean="0"/>
              <a:t> </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طریقه ی اجرای سازه نگهبان یا شمع کوبی </a:t>
            </a:r>
            <a:endParaRPr lang="en-US" dirty="0"/>
          </a:p>
        </p:txBody>
      </p:sp>
    </p:spTree>
    <p:extLst>
      <p:ext uri="{BB962C8B-B14F-4D97-AF65-F5344CB8AC3E}">
        <p14:creationId xmlns:p14="http://schemas.microsoft.com/office/powerpoint/2010/main" val="1990869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در این حالت از تیرآهن های معمولی یا ناودانی استفاده میکنند به پشت </a:t>
            </a:r>
          </a:p>
          <a:p>
            <a:pPr algn="r"/>
            <a:r>
              <a:rPr lang="fa-IR" dirty="0" smtClean="0"/>
              <a:t>بند عمودی یک عدد نبشی جوش می دهند.</a:t>
            </a:r>
          </a:p>
          <a:p>
            <a:pPr algn="r"/>
            <a:r>
              <a:rPr lang="fa-IR" dirty="0" smtClean="0"/>
              <a:t> </a:t>
            </a:r>
          </a:p>
          <a:p>
            <a:pPr algn="r"/>
            <a:r>
              <a:rPr lang="fa-IR" dirty="0" smtClean="0"/>
              <a:t>وشمع را با زاویه حدود45درجه بوسیله نبشی به پشت بند وصل می کنند.</a:t>
            </a:r>
          </a:p>
          <a:p>
            <a:pPr algn="r"/>
            <a:r>
              <a:rPr lang="fa-IR" dirty="0" smtClean="0"/>
              <a:t> و محل قرار گرفتن شمع برروی زمین تیرآهن ویا ناودانی می باشد.</a:t>
            </a:r>
          </a:p>
          <a:p>
            <a:pPr algn="r"/>
            <a:r>
              <a:rPr lang="fa-IR" dirty="0" smtClean="0"/>
              <a:t> که با یک سری میخ قوی به زمین محکم می شود باید توجه داشت که فاصله شمع ها از هم بستگی به ارتفاع و فشار حاصل از گود دارد.</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طریقه اجرای شمع فلزی      </a:t>
            </a:r>
            <a:endParaRPr lang="en-US" dirty="0"/>
          </a:p>
        </p:txBody>
      </p:sp>
    </p:spTree>
    <p:extLst>
      <p:ext uri="{BB962C8B-B14F-4D97-AF65-F5344CB8AC3E}">
        <p14:creationId xmlns:p14="http://schemas.microsoft.com/office/powerpoint/2010/main" val="4104871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81138"/>
            <a:ext cx="8001000" cy="47672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شکل زیر نمایی از شمع بندی را نشان میدهد.</a:t>
            </a:r>
            <a:endParaRPr lang="en-US" dirty="0"/>
          </a:p>
        </p:txBody>
      </p:sp>
    </p:spTree>
    <p:extLst>
      <p:ext uri="{BB962C8B-B14F-4D97-AF65-F5344CB8AC3E}">
        <p14:creationId xmlns:p14="http://schemas.microsoft.com/office/powerpoint/2010/main" val="2021428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138"/>
            <a:ext cx="7620000" cy="51482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fa-IR" dirty="0" smtClean="0"/>
              <a:t>عکس زیر نمایی از گودبرداری را نشان می دهد.</a:t>
            </a:r>
            <a:endParaRPr lang="en-US" dirty="0"/>
          </a:p>
        </p:txBody>
      </p:sp>
    </p:spTree>
    <p:extLst>
      <p:ext uri="{BB962C8B-B14F-4D97-AF65-F5344CB8AC3E}">
        <p14:creationId xmlns:p14="http://schemas.microsoft.com/office/powerpoint/2010/main" val="31768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پیاده کردن نقشه : پس از بازدید از محل اولین قدم پیاده کردن نقشه </a:t>
            </a:r>
          </a:p>
          <a:p>
            <a:pPr algn="r"/>
            <a:r>
              <a:rPr lang="fa-IR" dirty="0" smtClean="0"/>
              <a:t>برروی زمین میباشد.</a:t>
            </a:r>
          </a:p>
          <a:p>
            <a:pPr algn="r"/>
            <a:endParaRPr lang="fa-IR" dirty="0" smtClean="0"/>
          </a:p>
          <a:p>
            <a:pPr algn="r"/>
            <a:r>
              <a:rPr lang="fa-IR" dirty="0" smtClean="0"/>
              <a:t>منظور از پیاده کردن نقشه انتقال نقشه ساختمان از روی کاغذ برروی زمین با ابعاد اصلی است.</a:t>
            </a:r>
          </a:p>
          <a:p>
            <a:pPr algn="r"/>
            <a:endParaRPr lang="fa-IR" dirty="0" smtClean="0"/>
          </a:p>
          <a:p>
            <a:pPr algn="r"/>
            <a:r>
              <a:rPr lang="fa-IR" dirty="0" smtClean="0"/>
              <a:t>بطوریکه محل دقیق پی ها و ستونها و دیوارها و زیرزمین ها و عرض پی ها روی زمین بخوبی مشخص باشد.</a:t>
            </a:r>
          </a:p>
          <a:p>
            <a:pPr algn="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تجهیز کارگاه                  </a:t>
            </a:r>
            <a:endParaRPr lang="en-US" dirty="0"/>
          </a:p>
        </p:txBody>
      </p:sp>
    </p:spTree>
    <p:extLst>
      <p:ext uri="{BB962C8B-B14F-4D97-AF65-F5344CB8AC3E}">
        <p14:creationId xmlns:p14="http://schemas.microsoft.com/office/powerpoint/2010/main" val="2915224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اصولا پی کنی به دو دلیل : دسترسی به زمین بکرو برای محافظت از </a:t>
            </a:r>
            <a:endParaRPr lang="en-US" dirty="0" smtClean="0"/>
          </a:p>
          <a:p>
            <a:pPr marL="109728" indent="0" algn="r">
              <a:buNone/>
            </a:pPr>
            <a:r>
              <a:rPr lang="fa-IR" dirty="0" smtClean="0"/>
              <a:t>ساختمان انجام میشود.</a:t>
            </a:r>
          </a:p>
          <a:p>
            <a:pPr marL="109728" indent="0" algn="r">
              <a:buNone/>
            </a:pPr>
            <a:endParaRPr lang="en-US" dirty="0" smtClean="0"/>
          </a:p>
          <a:p>
            <a:pPr algn="r"/>
            <a:r>
              <a:rPr lang="fa-IR" dirty="0" smtClean="0"/>
              <a:t>باتوجه به اینکه کلیه بار ساختمان بوسیله دیوارها یا ستونها به زمینی میشود.</a:t>
            </a:r>
          </a:p>
          <a:p>
            <a:pPr algn="r"/>
            <a:r>
              <a:rPr lang="fa-IR" dirty="0" smtClean="0"/>
              <a:t> در نتیجه ساختمان باید روی زمینی که قابل اعتماد بوده و قابلیت تحمل بار ساختمان داشته باشد بنا گردد.</a:t>
            </a:r>
          </a:p>
          <a:p>
            <a:pPr algn="r"/>
            <a:r>
              <a:rPr lang="fa-IR" dirty="0" smtClean="0"/>
              <a:t> </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پی کنی                       </a:t>
            </a:r>
            <a:endParaRPr lang="en-US" dirty="0"/>
          </a:p>
        </p:txBody>
      </p:sp>
    </p:spTree>
    <p:extLst>
      <p:ext uri="{BB962C8B-B14F-4D97-AF65-F5344CB8AC3E}">
        <p14:creationId xmlns:p14="http://schemas.microsoft.com/office/powerpoint/2010/main" val="20943165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lgn="r"/>
            <a:r>
              <a:rPr lang="fa-IR" dirty="0" smtClean="0"/>
              <a:t>طول و عرض و عمق پی ها کاملا بستگی به وزن ساختمان و قدرت </a:t>
            </a:r>
          </a:p>
          <a:p>
            <a:pPr algn="r"/>
            <a:r>
              <a:rPr lang="fa-IR" dirty="0" smtClean="0"/>
              <a:t>تحمل خاک محل ساختمان دارد.</a:t>
            </a:r>
          </a:p>
          <a:p>
            <a:pPr algn="r"/>
            <a:endParaRPr lang="fa-IR" dirty="0" smtClean="0"/>
          </a:p>
          <a:p>
            <a:pPr algn="r"/>
            <a:r>
              <a:rPr lang="fa-IR" dirty="0" smtClean="0"/>
              <a:t>در ساختمان های بزرگ قبل از شروع کار بوسیله آزمایشهای مکانیک خاک قدرت مجاز تحملی زمین را تعیین می کنند .</a:t>
            </a:r>
          </a:p>
          <a:p>
            <a:pPr algn="r"/>
            <a:endParaRPr lang="fa-IR" dirty="0" smtClean="0"/>
          </a:p>
          <a:p>
            <a:pPr algn="r"/>
            <a:r>
              <a:rPr lang="fa-IR" dirty="0" smtClean="0"/>
              <a:t>واز روی آن مهندس محاسب ابعاد پی را تعیین می کند .</a:t>
            </a:r>
          </a:p>
          <a:p>
            <a:pPr algn="r"/>
            <a:endParaRPr lang="fa-IR" dirty="0" smtClean="0"/>
          </a:p>
          <a:p>
            <a:pPr algn="r"/>
            <a:r>
              <a:rPr lang="fa-IR" dirty="0" smtClean="0"/>
              <a:t>ولی در ساختمانهای کوچک که آزمایشات خاک در دسترس نیست باید از مقاومت زمین در مقابل بار ساختمان مطمئن شویم.</a:t>
            </a:r>
          </a:p>
          <a:p>
            <a:pPr algn="r"/>
            <a:endParaRPr lang="fa-IR" dirty="0"/>
          </a:p>
          <a:p>
            <a:endParaRPr lang="fa-IR" dirty="0" smtClean="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پی کنی                      </a:t>
            </a:r>
            <a:endParaRPr lang="en-US" dirty="0"/>
          </a:p>
        </p:txBody>
      </p:sp>
    </p:spTree>
    <p:extLst>
      <p:ext uri="{BB962C8B-B14F-4D97-AF65-F5344CB8AC3E}">
        <p14:creationId xmlns:p14="http://schemas.microsoft.com/office/powerpoint/2010/main" val="18666294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81138"/>
            <a:ext cx="7848600" cy="4525962"/>
          </a:xfrm>
        </p:spPr>
      </p:pic>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نمایی از پی کنی                  </a:t>
            </a:r>
            <a:endParaRPr lang="en-US" dirty="0"/>
          </a:p>
        </p:txBody>
      </p:sp>
    </p:spTree>
    <p:extLst>
      <p:ext uri="{BB962C8B-B14F-4D97-AF65-F5344CB8AC3E}">
        <p14:creationId xmlns:p14="http://schemas.microsoft.com/office/powerpoint/2010/main" val="1332735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lgn="r"/>
            <a:r>
              <a:rPr lang="fa-IR" dirty="0" smtClean="0"/>
              <a:t>اجرای ساختمان اسکلت فلزی به آگاهی از یکسری مسائل فنی که به </a:t>
            </a:r>
          </a:p>
          <a:p>
            <a:pPr algn="r"/>
            <a:r>
              <a:rPr lang="fa-IR" dirty="0" smtClean="0"/>
              <a:t>علم رشته های مختلف ساختمان بستگی دارد.</a:t>
            </a:r>
          </a:p>
          <a:p>
            <a:pPr algn="r"/>
            <a:r>
              <a:rPr lang="fa-IR" dirty="0" smtClean="0"/>
              <a:t>بدیهی است عدم توجه به مسائل تئوری معماری-محاسباتی وتاسیساتی دراجرا وساخت اشکالاتی را درپی خواهد داشت.</a:t>
            </a:r>
          </a:p>
          <a:p>
            <a:pPr algn="r"/>
            <a:r>
              <a:rPr lang="fa-IR" dirty="0" smtClean="0"/>
              <a:t>که به زودی به تعمیر ساختمان منتهی خواهد شد.که باید در اسرع وقت ساختمان رابوسیله تعمیر محافظت کنیم.</a:t>
            </a:r>
          </a:p>
          <a:p>
            <a:pPr algn="r"/>
            <a:r>
              <a:rPr lang="fa-IR" smtClean="0"/>
              <a:t>وضمن </a:t>
            </a:r>
            <a:r>
              <a:rPr lang="fa-IR" dirty="0" smtClean="0"/>
              <a:t>اجرای اصولی تعمیرعمر مفید ساختمان را تداوم </a:t>
            </a:r>
            <a:r>
              <a:rPr lang="fa-IR" smtClean="0"/>
              <a:t>بخشیم .</a:t>
            </a:r>
          </a:p>
          <a:p>
            <a:pPr algn="r"/>
            <a:r>
              <a:rPr lang="fa-IR" smtClean="0"/>
              <a:t>چرا </a:t>
            </a:r>
            <a:r>
              <a:rPr lang="fa-IR" dirty="0" smtClean="0"/>
              <a:t>که در بعضی مواقع اشتباه در تعمیر ساختمان خسارت مالی و جانی جبران ناپذیری دربر خواهد داشت.</a:t>
            </a:r>
          </a:p>
          <a:p>
            <a:endParaRPr lang="fa-IR" dirty="0"/>
          </a:p>
          <a:p>
            <a:endParaRPr lang="fa-IR" dirty="0" smtClean="0"/>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fa-IR" dirty="0" smtClean="0"/>
              <a:t>مقدمه</a:t>
            </a:r>
            <a:endParaRPr lang="en-US" dirty="0"/>
          </a:p>
        </p:txBody>
      </p:sp>
    </p:spTree>
    <p:extLst>
      <p:ext uri="{BB962C8B-B14F-4D97-AF65-F5344CB8AC3E}">
        <p14:creationId xmlns:p14="http://schemas.microsoft.com/office/powerpoint/2010/main" val="377259045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00"/>
            <a:ext cx="7924800" cy="4691062"/>
          </a:xfrm>
        </p:spPr>
        <p:style>
          <a:lnRef idx="2">
            <a:schemeClr val="accent1"/>
          </a:lnRef>
          <a:fillRef idx="1">
            <a:schemeClr val="lt1"/>
          </a:fillRef>
          <a:effectRef idx="0">
            <a:schemeClr val="accent1"/>
          </a:effectRef>
          <a:fontRef idx="minor">
            <a:schemeClr val="dk1"/>
          </a:fontRef>
        </p:style>
      </p:pic>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نمایی از پی کنی             </a:t>
            </a:r>
            <a:endParaRPr lang="en-US" dirty="0"/>
          </a:p>
        </p:txBody>
      </p:sp>
    </p:spTree>
    <p:extLst>
      <p:ext uri="{BB962C8B-B14F-4D97-AF65-F5344CB8AC3E}">
        <p14:creationId xmlns:p14="http://schemas.microsoft.com/office/powerpoint/2010/main" val="11594614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a:r>
              <a:rPr lang="fa-IR" dirty="0" smtClean="0"/>
              <a:t>کرسی چینی :معمولا درطبقه همکف ساختمانها سطح اتاقها را چند سانتیمتر از کف حیاط یا کوچه بلند تر میسازند که به این اختلاف ارتفاع کرسی چینی می گویند که معمولا با سرعت انجام میشود.</a:t>
            </a:r>
          </a:p>
          <a:p>
            <a:pPr algn="r">
              <a:buFont typeface="Wingdings" panose="05000000000000000000" pitchFamily="2" charset="2"/>
              <a:buChar char="q"/>
            </a:pPr>
            <a:r>
              <a:rPr lang="fa-IR" dirty="0" smtClean="0"/>
              <a:t>هدف از ساخت کرسی در ساختمان:</a:t>
            </a:r>
          </a:p>
          <a:p>
            <a:pPr algn="r">
              <a:buFont typeface="Wingdings" panose="05000000000000000000" pitchFamily="2" charset="2"/>
              <a:buChar char="q"/>
            </a:pPr>
            <a:r>
              <a:rPr lang="fa-IR" dirty="0" smtClean="0"/>
              <a:t>در ابتدا از قدیم بشر تمایل بیشتر داشت قدری بلندتر از کف زمین سکونت کند.وبدین ترتیب احساس امنیت میکرد.</a:t>
            </a:r>
          </a:p>
          <a:p>
            <a:pPr algn="r">
              <a:buFont typeface="Wingdings" panose="05000000000000000000" pitchFamily="2" charset="2"/>
              <a:buChar char="q"/>
            </a:pPr>
            <a:r>
              <a:rPr lang="fa-IR" dirty="0" smtClean="0"/>
              <a:t>درثانی ارتفاع طبقه همکف با سطح زمین مانع ورود برف و باران و..به داخل اتاقها میگردد.</a:t>
            </a:r>
          </a:p>
          <a:p>
            <a:pPr algn="r">
              <a:buFont typeface="Wingdings" panose="05000000000000000000" pitchFamily="2" charset="2"/>
              <a:buChar char="q"/>
            </a:pPr>
            <a:r>
              <a:rPr lang="fa-IR" dirty="0" smtClean="0"/>
              <a:t>سوم اینکه اغلب زمینها صاف نبوده و دارای شیب بودند و از طرفی اتاقها و سالنهای ساختمان باید کاملا در یک سطح ساخته شوند.</a:t>
            </a:r>
          </a:p>
          <a:p>
            <a:pPr>
              <a:buFont typeface="Wingdings" panose="05000000000000000000" pitchFamily="2" charset="2"/>
              <a:buChar char="q"/>
            </a:pP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کرسی چینی                     </a:t>
            </a:r>
            <a:endParaRPr lang="en-US" dirty="0"/>
          </a:p>
        </p:txBody>
      </p:sp>
    </p:spTree>
    <p:extLst>
      <p:ext uri="{BB962C8B-B14F-4D97-AF65-F5344CB8AC3E}">
        <p14:creationId xmlns:p14="http://schemas.microsoft.com/office/powerpoint/2010/main" val="876936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a:r>
              <a:rPr lang="fa-IR" dirty="0" smtClean="0"/>
              <a:t>روز قبل از اجرای کرسی چینی چند کمپرسی سنگ معدنی (لاشه) و چند کمپرسی ماسه شسته به دستور مهندس کارگاه به محل می آورند.</a:t>
            </a:r>
          </a:p>
          <a:p>
            <a:pPr algn="r"/>
            <a:endParaRPr lang="fa-IR" dirty="0" smtClean="0"/>
          </a:p>
          <a:p>
            <a:pPr algn="r"/>
            <a:r>
              <a:rPr lang="fa-IR" dirty="0" smtClean="0"/>
              <a:t>وقتی ملات سیمان آماده شد برای حمل آن از فرغون استفاده میکنیم.</a:t>
            </a:r>
          </a:p>
          <a:p>
            <a:pPr algn="r"/>
            <a:r>
              <a:rPr lang="fa-IR" dirty="0" smtClean="0"/>
              <a:t> </a:t>
            </a:r>
          </a:p>
          <a:p>
            <a:pPr algn="r"/>
            <a:r>
              <a:rPr lang="fa-IR" dirty="0" smtClean="0"/>
              <a:t>ملات ماسه و سیمان را به نسبت 1به 4 با پیمانه مخلوط و به آن آب میدهند.</a:t>
            </a:r>
          </a:p>
          <a:p>
            <a:pPr algn="r"/>
            <a:r>
              <a:rPr lang="fa-IR" dirty="0" smtClean="0"/>
              <a:t>و ادامه کار را با هماهنگی مهندس کارگاه انجام میدهیم.</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نحوه کرسی چینی یا ساخت پی سنگی  </a:t>
            </a:r>
            <a:endParaRPr lang="en-US" dirty="0"/>
          </a:p>
        </p:txBody>
      </p:sp>
    </p:spTree>
    <p:extLst>
      <p:ext uri="{BB962C8B-B14F-4D97-AF65-F5344CB8AC3E}">
        <p14:creationId xmlns:p14="http://schemas.microsoft.com/office/powerpoint/2010/main" val="313268417"/>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138"/>
            <a:ext cx="7010400" cy="4919662"/>
          </a:xfrm>
        </p:spPr>
      </p:pic>
      <p:sp>
        <p:nvSpPr>
          <p:cNvPr id="3" name="Title 2"/>
          <p:cNvSpPr>
            <a:spLocks noGrp="1"/>
          </p:cNvSpPr>
          <p:nvPr>
            <p:ph type="title"/>
          </p:nvPr>
        </p:nvSpPr>
        <p:spPr/>
        <p:txBody>
          <a:bodyPr/>
          <a:lstStyle/>
          <a:p>
            <a:r>
              <a:rPr lang="fa-IR" dirty="0" smtClean="0"/>
              <a:t>نمونه ای از کرسی چینی        </a:t>
            </a:r>
            <a:endParaRPr lang="en-US" dirty="0"/>
          </a:p>
        </p:txBody>
      </p:sp>
    </p:spTree>
    <p:extLst>
      <p:ext uri="{BB962C8B-B14F-4D97-AF65-F5344CB8AC3E}">
        <p14:creationId xmlns:p14="http://schemas.microsoft.com/office/powerpoint/2010/main" val="3730229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برش میلگرد به دو روش سرد و گرم انجام میشود که برش سرد از مزایای بیشتری برخورداراست .اما معمولا برش گرم ممنوع است.و استفاده از آن تنها با اجازه دستگاه نظارتی امکان پذیر میباشد.</a:t>
            </a:r>
          </a:p>
          <a:p>
            <a:pPr algn="r"/>
            <a:r>
              <a:rPr lang="fa-IR" dirty="0" smtClean="0"/>
              <a:t>ساده ترین وسیله برای برش سرد قیچی دستی ساده است.</a:t>
            </a:r>
          </a:p>
          <a:p>
            <a:pPr algn="r"/>
            <a:r>
              <a:rPr lang="fa-IR" dirty="0" smtClean="0"/>
              <a:t>نوع دیگری از قیچیهای دستی بر روی پایه قرار دارند این قیچیها دارای ظرفیت برش بالاتری میباشند ومیتوان با آنها میلگردهای قطور را نیز برید .</a:t>
            </a:r>
          </a:p>
          <a:p>
            <a:pPr algn="r"/>
            <a:r>
              <a:rPr lang="fa-IR" dirty="0" smtClean="0"/>
              <a:t>البته ماشینهای برقی برش میلگرد که به گیوتین معروف هستند نیز وجود دارند که باعث سرعت بخشیدن در برش بدون نیاز به نیروی کارگر میشود .</a:t>
            </a:r>
          </a:p>
          <a:p>
            <a:endParaRPr lang="en-US" dirty="0"/>
          </a:p>
        </p:txBody>
      </p:sp>
      <p:sp>
        <p:nvSpPr>
          <p:cNvPr id="3" name="Title 2"/>
          <p:cNvSpPr>
            <a:spLocks noGrp="1"/>
          </p:cNvSpPr>
          <p:nvPr>
            <p:ph type="title"/>
          </p:nvPr>
        </p:nvSpPr>
        <p:spPr/>
        <p:txBody>
          <a:bodyPr/>
          <a:lstStyle/>
          <a:p>
            <a:r>
              <a:rPr lang="fa-IR" dirty="0" smtClean="0"/>
              <a:t>برش میلگرد                  </a:t>
            </a:r>
            <a:endParaRPr lang="en-US" dirty="0"/>
          </a:p>
        </p:txBody>
      </p:sp>
    </p:spTree>
    <p:extLst>
      <p:ext uri="{BB962C8B-B14F-4D97-AF65-F5344CB8AC3E}">
        <p14:creationId xmlns:p14="http://schemas.microsoft.com/office/powerpoint/2010/main" val="3062820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1" y="1481138"/>
            <a:ext cx="7010400" cy="4919662"/>
          </a:xfrm>
        </p:spPr>
      </p:pic>
      <p:sp>
        <p:nvSpPr>
          <p:cNvPr id="3" name="Title 2"/>
          <p:cNvSpPr>
            <a:spLocks noGrp="1"/>
          </p:cNvSpPr>
          <p:nvPr>
            <p:ph type="title"/>
          </p:nvPr>
        </p:nvSpPr>
        <p:spPr/>
        <p:txBody>
          <a:bodyPr/>
          <a:lstStyle/>
          <a:p>
            <a:r>
              <a:rPr lang="fa-IR" dirty="0" smtClean="0"/>
              <a:t>برش میلگرد با قیچی          </a:t>
            </a:r>
            <a:endParaRPr lang="en-US" dirty="0"/>
          </a:p>
        </p:txBody>
      </p:sp>
    </p:spTree>
    <p:extLst>
      <p:ext uri="{BB962C8B-B14F-4D97-AF65-F5344CB8AC3E}">
        <p14:creationId xmlns:p14="http://schemas.microsoft.com/office/powerpoint/2010/main" val="1746318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81138"/>
            <a:ext cx="6858000" cy="4525962"/>
          </a:xfrm>
        </p:spPr>
      </p:pic>
      <p:sp>
        <p:nvSpPr>
          <p:cNvPr id="3" name="Title 2"/>
          <p:cNvSpPr>
            <a:spLocks noGrp="1"/>
          </p:cNvSpPr>
          <p:nvPr>
            <p:ph type="title"/>
          </p:nvPr>
        </p:nvSpPr>
        <p:spPr/>
        <p:txBody>
          <a:bodyPr/>
          <a:lstStyle/>
          <a:p>
            <a:r>
              <a:rPr lang="fa-IR" dirty="0" smtClean="0"/>
              <a:t>قیچی                   </a:t>
            </a:r>
            <a:endParaRPr lang="en-US" dirty="0"/>
          </a:p>
        </p:txBody>
      </p:sp>
    </p:spTree>
    <p:extLst>
      <p:ext uri="{BB962C8B-B14F-4D97-AF65-F5344CB8AC3E}">
        <p14:creationId xmlns:p14="http://schemas.microsoft.com/office/powerpoint/2010/main" val="1624113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میلگردها باید در محلی از کارگاه قرار گیرند که به راحتی جهت قطع و خم به محل مورد نظر رسانده شوند و باید سعی شود که میلگرد در قطرهای متفاوت به صورت جداگانه قرار بگیرندتا به راحتی </a:t>
            </a:r>
          </a:p>
          <a:p>
            <a:pPr algn="r"/>
            <a:r>
              <a:rPr lang="fa-IR" dirty="0" smtClean="0"/>
              <a:t>دردسترس باشند.</a:t>
            </a:r>
          </a:p>
          <a:p>
            <a:pPr algn="r"/>
            <a:endParaRPr lang="fa-IR" dirty="0" smtClean="0"/>
          </a:p>
          <a:p>
            <a:pPr algn="r"/>
            <a:r>
              <a:rPr lang="fa-IR" dirty="0" smtClean="0"/>
              <a:t>بستن میلگرد به همدیگر:</a:t>
            </a:r>
          </a:p>
          <a:p>
            <a:pPr algn="r"/>
            <a:endParaRPr lang="fa-IR" dirty="0"/>
          </a:p>
          <a:p>
            <a:pPr algn="r"/>
            <a:r>
              <a:rPr lang="fa-IR" dirty="0" smtClean="0"/>
              <a:t> میلگردهای فولادی باید قبل از بتن ریزی براساس طرح و محاسبه به یکدیگربسته و یکپارچه شوند تا از جابجا شدن آنها طی عملیات بتن ریزی تا گیرش بتن جلوگیری شود.</a:t>
            </a:r>
          </a:p>
          <a:p>
            <a:endParaRPr lang="en-US" dirty="0"/>
          </a:p>
        </p:txBody>
      </p:sp>
      <p:sp>
        <p:nvSpPr>
          <p:cNvPr id="3" name="Title 2"/>
          <p:cNvSpPr>
            <a:spLocks noGrp="1"/>
          </p:cNvSpPr>
          <p:nvPr>
            <p:ph type="title"/>
          </p:nvPr>
        </p:nvSpPr>
        <p:spPr/>
        <p:txBody>
          <a:bodyPr/>
          <a:lstStyle/>
          <a:p>
            <a:r>
              <a:rPr lang="fa-IR" dirty="0" smtClean="0"/>
              <a:t>انبار کردن میلگرد           </a:t>
            </a:r>
            <a:endParaRPr lang="en-US" dirty="0"/>
          </a:p>
        </p:txBody>
      </p:sp>
    </p:spTree>
    <p:extLst>
      <p:ext uri="{BB962C8B-B14F-4D97-AF65-F5344CB8AC3E}">
        <p14:creationId xmlns:p14="http://schemas.microsoft.com/office/powerpoint/2010/main" val="19012973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138"/>
            <a:ext cx="6857999" cy="4919662"/>
          </a:xfrm>
        </p:spPr>
      </p:pic>
      <p:sp>
        <p:nvSpPr>
          <p:cNvPr id="3" name="Title 2"/>
          <p:cNvSpPr>
            <a:spLocks noGrp="1"/>
          </p:cNvSpPr>
          <p:nvPr>
            <p:ph type="title"/>
          </p:nvPr>
        </p:nvSpPr>
        <p:spPr/>
        <p:txBody>
          <a:bodyPr/>
          <a:lstStyle/>
          <a:p>
            <a:r>
              <a:rPr lang="fa-IR" dirty="0" smtClean="0"/>
              <a:t>نمونه ای از انبارکردن میلگرد     </a:t>
            </a:r>
            <a:endParaRPr lang="en-US" dirty="0"/>
          </a:p>
        </p:txBody>
      </p:sp>
    </p:spTree>
    <p:extLst>
      <p:ext uri="{BB962C8B-B14F-4D97-AF65-F5344CB8AC3E}">
        <p14:creationId xmlns:p14="http://schemas.microsoft.com/office/powerpoint/2010/main" val="27776723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81138"/>
            <a:ext cx="6934200" cy="4691062"/>
          </a:xfrm>
        </p:spPr>
      </p:pic>
      <p:sp>
        <p:nvSpPr>
          <p:cNvPr id="3" name="Title 2"/>
          <p:cNvSpPr>
            <a:spLocks noGrp="1"/>
          </p:cNvSpPr>
          <p:nvPr>
            <p:ph type="title"/>
          </p:nvPr>
        </p:nvSpPr>
        <p:spPr/>
        <p:txBody>
          <a:bodyPr/>
          <a:lstStyle/>
          <a:p>
            <a:r>
              <a:rPr lang="fa-IR" dirty="0" smtClean="0"/>
              <a:t>خم کردن میلگرد ها              </a:t>
            </a:r>
            <a:endParaRPr lang="en-US" dirty="0"/>
          </a:p>
        </p:txBody>
      </p:sp>
    </p:spTree>
    <p:extLst>
      <p:ext uri="{BB962C8B-B14F-4D97-AF65-F5344CB8AC3E}">
        <p14:creationId xmlns:p14="http://schemas.microsoft.com/office/powerpoint/2010/main" val="45634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a:r>
              <a:rPr lang="fa-IR" dirty="0" smtClean="0"/>
              <a:t>مطالعاتی که قبل از شروع کارهای دررابطه با محل ساختمان باید انجام شود مسائلی مانند اثرات جوی-بارندگیها-تغییردرجه محیط که بخصوص در فصول سرد ویخبندان تاثیرات نامطلوبی و مخربی درمصالح –اجزا و قسمتهای ساخته شده بنا می گذارد.              </a:t>
            </a:r>
          </a:p>
          <a:p>
            <a:pPr algn="r"/>
            <a:r>
              <a:rPr lang="fa-IR" dirty="0" smtClean="0"/>
              <a:t>نکته قابل توجه این است که درهرراه اندازی مجدد وتا جا افتادن کارگاه ازجهات مختلف اشکالاتی فراوان وجود دارد.از جمله جمع آوری کارکنان موردنظر بخصوص در برداشتن هزینه بیشتر که اولا باعث تاخیر در تحویل بنا میشود وثانیا قیمت تمام شده را افزایش میدهد.</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محل احداث ساختمان              </a:t>
            </a:r>
            <a:endParaRPr lang="en-US" dirty="0"/>
          </a:p>
        </p:txBody>
      </p:sp>
    </p:spTree>
    <p:extLst>
      <p:ext uri="{BB962C8B-B14F-4D97-AF65-F5344CB8AC3E}">
        <p14:creationId xmlns:p14="http://schemas.microsoft.com/office/powerpoint/2010/main" val="78832132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1481138"/>
            <a:ext cx="7467600" cy="4995862"/>
          </a:xfrm>
        </p:spPr>
      </p:pic>
      <p:sp>
        <p:nvSpPr>
          <p:cNvPr id="3" name="Title 2"/>
          <p:cNvSpPr>
            <a:spLocks noGrp="1"/>
          </p:cNvSpPr>
          <p:nvPr>
            <p:ph type="title"/>
          </p:nvPr>
        </p:nvSpPr>
        <p:spPr/>
        <p:txBody>
          <a:bodyPr/>
          <a:lstStyle/>
          <a:p>
            <a:r>
              <a:rPr lang="fa-IR" dirty="0" smtClean="0"/>
              <a:t>خم کردن میلگردها            </a:t>
            </a:r>
            <a:endParaRPr lang="en-US" dirty="0"/>
          </a:p>
        </p:txBody>
      </p:sp>
    </p:spTree>
    <p:extLst>
      <p:ext uri="{BB962C8B-B14F-4D97-AF65-F5344CB8AC3E}">
        <p14:creationId xmlns:p14="http://schemas.microsoft.com/office/powerpoint/2010/main" val="3550332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در این نوع ساختمانها برای ساختن ستونها و تیر از پروفیل فولادی استفاده میشود.همچنین از نبشی تسمه و برای زیر ستون از ورقه فولادی استفاده مینمایند.</a:t>
            </a:r>
          </a:p>
          <a:p>
            <a:pPr algn="r"/>
            <a:r>
              <a:rPr lang="fa-IR" dirty="0" smtClean="0"/>
              <a:t>سقف این نوع ساختمانها ممکن است تیرآهن و طاق ضربی باشد و یا از انواع دیگر مثل تیرچه بلوک ویا ...باشد</a:t>
            </a:r>
          </a:p>
          <a:p>
            <a:pPr algn="r"/>
            <a:r>
              <a:rPr lang="fa-IR" dirty="0" smtClean="0"/>
              <a:t>برای پارتیشنها میتوان مانند ساختمانهای بتونی از انواع آجر و یا قطعات گچی ویاچوبی و سفالهایی تیغه ای استفاده نمود در هر حال جدا کننده ها میباید از مصالح سبک انتخاب شود در یعضی ممالک بر خلاف مملکت ما برای اتصال قطعات از جوش استفاده نکرده بلکه بیشتر از پرچ ویا پیچ و مهره استفاده می نمایند .</a:t>
            </a:r>
          </a:p>
          <a:p>
            <a:pPr algn="r"/>
            <a:endParaRPr lang="fa-IR" dirty="0" smtClean="0"/>
          </a:p>
        </p:txBody>
      </p:sp>
      <p:sp>
        <p:nvSpPr>
          <p:cNvPr id="3" name="Title 2"/>
          <p:cNvSpPr>
            <a:spLocks noGrp="1"/>
          </p:cNvSpPr>
          <p:nvPr>
            <p:ph type="title"/>
          </p:nvPr>
        </p:nvSpPr>
        <p:spPr/>
        <p:txBody>
          <a:bodyPr/>
          <a:lstStyle/>
          <a:p>
            <a:r>
              <a:rPr lang="fa-IR" dirty="0" smtClean="0"/>
              <a:t>اجزای اصلی ساختمان فلزی    </a:t>
            </a:r>
            <a:endParaRPr lang="en-US" dirty="0"/>
          </a:p>
        </p:txBody>
      </p:sp>
    </p:spTree>
    <p:extLst>
      <p:ext uri="{BB962C8B-B14F-4D97-AF65-F5344CB8AC3E}">
        <p14:creationId xmlns:p14="http://schemas.microsoft.com/office/powerpoint/2010/main" val="27282639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به طور کلی منظور از ساختمان فلزی ساختمانی است ک ستونها و تیر های اصلی آن از پروفیلهای مختلف فلزی بوده </a:t>
            </a:r>
          </a:p>
          <a:p>
            <a:pPr algn="r"/>
            <a:r>
              <a:rPr lang="fa-IR" dirty="0" smtClean="0"/>
              <a:t>و بار سقفها و دیوار ها و جدا کننده ها بوسیله تیر های اصلی به ستون منتقل شده و بوسیله ی ستونها به زمین منتقل گردد </a:t>
            </a:r>
            <a:endParaRPr lang="en-US" dirty="0"/>
          </a:p>
        </p:txBody>
      </p:sp>
      <p:sp>
        <p:nvSpPr>
          <p:cNvPr id="3" name="Title 2"/>
          <p:cNvSpPr>
            <a:spLocks noGrp="1"/>
          </p:cNvSpPr>
          <p:nvPr>
            <p:ph type="title"/>
          </p:nvPr>
        </p:nvSpPr>
        <p:spPr/>
        <p:txBody>
          <a:bodyPr/>
          <a:lstStyle/>
          <a:p>
            <a:r>
              <a:rPr lang="fa-IR" dirty="0" smtClean="0"/>
              <a:t>ساختمان فلزی                  </a:t>
            </a:r>
            <a:endParaRPr lang="en-US" dirty="0"/>
          </a:p>
        </p:txBody>
      </p:sp>
    </p:spTree>
    <p:extLst>
      <p:ext uri="{BB962C8B-B14F-4D97-AF65-F5344CB8AC3E}">
        <p14:creationId xmlns:p14="http://schemas.microsoft.com/office/powerpoint/2010/main" val="5526387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a:r>
              <a:rPr lang="fa-IR" dirty="0" smtClean="0"/>
              <a:t>نکات اجرایی زیر سازی پی: </a:t>
            </a:r>
          </a:p>
          <a:p>
            <a:pPr algn="r"/>
            <a:r>
              <a:rPr lang="fa-IR" dirty="0" smtClean="0"/>
              <a:t>فرض کنید یک پروژه ی اسکلت فلزی را بخواهیم به اجرا دراوریم اولین مرحله اجرایی آن ساخت پی (فونداسیون)مناسب است که در کلیه پروژه های تقریبا یکسان اجرا میشود.برای ساخت پی ابتدا نقشه ی فونداسیون را رو زمین پیاده کرد </a:t>
            </a:r>
          </a:p>
          <a:p>
            <a:pPr algn="r"/>
            <a:r>
              <a:rPr lang="fa-IR" dirty="0" smtClean="0"/>
              <a:t>بدین منظور بایستی جزئیات لازم در نقشه مشخص گردیده باشد .</a:t>
            </a:r>
          </a:p>
          <a:p>
            <a:pPr algn="r"/>
            <a:r>
              <a:rPr lang="fa-IR" dirty="0" smtClean="0"/>
              <a:t>قبل از پیاده کردن نقشه روی زمین اگر زمین ناهموار بود ویا دارای گیاه و درخت است باید زمین را هموار و محوطه را از کلیه ی گیاهان وریشه ها پاک کرد سپس شمال جغرافیایی نقشه را با جهت شمال جغرافیای محلی که قرار است پروژه در اجرا شود منطبق می کنیم(توجیه نقشه)</a:t>
            </a:r>
            <a:endParaRPr lang="en-US" dirty="0"/>
          </a:p>
        </p:txBody>
      </p:sp>
      <p:sp>
        <p:nvSpPr>
          <p:cNvPr id="3" name="Title 2"/>
          <p:cNvSpPr>
            <a:spLocks noGrp="1"/>
          </p:cNvSpPr>
          <p:nvPr>
            <p:ph type="title"/>
          </p:nvPr>
        </p:nvSpPr>
        <p:spPr/>
        <p:txBody>
          <a:bodyPr>
            <a:normAutofit fontScale="90000"/>
          </a:bodyPr>
          <a:lstStyle/>
          <a:p>
            <a:r>
              <a:rPr lang="fa-IR" dirty="0" smtClean="0"/>
              <a:t>مراحل ساخت فونداسیون سازه های اسکلت فلزی  </a:t>
            </a:r>
            <a:endParaRPr lang="en-US" dirty="0"/>
          </a:p>
        </p:txBody>
      </p:sp>
    </p:spTree>
    <p:extLst>
      <p:ext uri="{BB962C8B-B14F-4D97-AF65-F5344CB8AC3E}">
        <p14:creationId xmlns:p14="http://schemas.microsoft.com/office/powerpoint/2010/main" val="3894381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1481138"/>
            <a:ext cx="6324600" cy="5072062"/>
          </a:xfrm>
        </p:spPr>
      </p:pic>
      <p:sp>
        <p:nvSpPr>
          <p:cNvPr id="3" name="Title 2"/>
          <p:cNvSpPr>
            <a:spLocks noGrp="1"/>
          </p:cNvSpPr>
          <p:nvPr>
            <p:ph type="title"/>
          </p:nvPr>
        </p:nvSpPr>
        <p:spPr/>
        <p:txBody>
          <a:bodyPr>
            <a:normAutofit fontScale="90000"/>
          </a:bodyPr>
          <a:lstStyle/>
          <a:p>
            <a:r>
              <a:rPr lang="fa-IR" dirty="0" smtClean="0"/>
              <a:t>عکس های زیر نمایی از آرماتور بندی در فونداسیون گسترده را نشان میدهد.     </a:t>
            </a:r>
            <a:endParaRPr lang="en-US" dirty="0"/>
          </a:p>
        </p:txBody>
      </p:sp>
    </p:spTree>
    <p:extLst>
      <p:ext uri="{BB962C8B-B14F-4D97-AF65-F5344CB8AC3E}">
        <p14:creationId xmlns:p14="http://schemas.microsoft.com/office/powerpoint/2010/main" val="39714823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dirty="0" smtClean="0"/>
              <a:t>داشتن اطلاعات اولیه از زمین از قبیل وضعیت آب زیر زمینی وعمق یخبندان وسایر ویژگیهای فیزیکی خاک که با آزمایش خاک آن محل مشخص میشود بسیار ضروری است.</a:t>
            </a:r>
          </a:p>
          <a:p>
            <a:pPr marL="109728" indent="0" algn="r">
              <a:buNone/>
            </a:pPr>
            <a:r>
              <a:rPr lang="fa-IR" dirty="0" smtClean="0"/>
              <a:t>در هنگام خاکبرداری پی هنگام اجرای زیر زمین ممکن است جداره ریزش کند یا اینکه زیر پی مجاور خالی شود که با وسایل مختلفی باید شمع بندی و حفاظت جداره صورت گیرد بطوری که مقاومت کافی د برابر بارهای وارده داشته باشد یکی از راه های جلوگیری از ریزش خاک و پی ساختمان مجاور اجرای جزء به جزء است که ابتدا محل فونداسیون ستونها اجرا شود ودر مرحله ی بعدی پس از حفاری تدریج اجزای دیگر دیوار سازی انجام گیرد. </a:t>
            </a:r>
            <a:endParaRPr lang="en-US" dirty="0"/>
          </a:p>
        </p:txBody>
      </p:sp>
      <p:sp>
        <p:nvSpPr>
          <p:cNvPr id="3" name="Title 2"/>
          <p:cNvSpPr>
            <a:spLocks noGrp="1"/>
          </p:cNvSpPr>
          <p:nvPr>
            <p:ph type="title"/>
          </p:nvPr>
        </p:nvSpPr>
        <p:spPr/>
        <p:txBody>
          <a:bodyPr/>
          <a:lstStyle/>
          <a:p>
            <a:r>
              <a:rPr lang="fa-IR" dirty="0" smtClean="0"/>
              <a:t>نکات فنی و اجرایی مربوط به خاکبرداری   </a:t>
            </a:r>
            <a:endParaRPr lang="en-US" dirty="0"/>
          </a:p>
        </p:txBody>
      </p:sp>
    </p:spTree>
    <p:extLst>
      <p:ext uri="{BB962C8B-B14F-4D97-AF65-F5344CB8AC3E}">
        <p14:creationId xmlns:p14="http://schemas.microsoft.com/office/powerpoint/2010/main" val="32171317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81138"/>
            <a:ext cx="6705600" cy="4919662"/>
          </a:xfrm>
        </p:spPr>
      </p:pic>
      <p:sp>
        <p:nvSpPr>
          <p:cNvPr id="3" name="Title 2"/>
          <p:cNvSpPr>
            <a:spLocks noGrp="1"/>
          </p:cNvSpPr>
          <p:nvPr>
            <p:ph type="title"/>
          </p:nvPr>
        </p:nvSpPr>
        <p:spPr/>
        <p:txBody>
          <a:bodyPr/>
          <a:lstStyle/>
          <a:p>
            <a:r>
              <a:rPr lang="fa-IR" dirty="0" smtClean="0"/>
              <a:t>نمایی از بتن ریزی فنداسیون          </a:t>
            </a:r>
            <a:endParaRPr lang="en-US" dirty="0"/>
          </a:p>
        </p:txBody>
      </p:sp>
    </p:spTree>
    <p:extLst>
      <p:ext uri="{BB962C8B-B14F-4D97-AF65-F5344CB8AC3E}">
        <p14:creationId xmlns:p14="http://schemas.microsoft.com/office/powerpoint/2010/main" val="5313071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r"/>
            <a:r>
              <a:rPr lang="fa-IR" dirty="0" smtClean="0"/>
              <a:t>بتن مگر: بتن با عیار کم سیمان زیر فونداسیون که بتن نظافت نیز نامیده میشود معمولا به ضخامت 10تا 15سانتیمتر واز هر طرف 10تا15 سانتیمتر بزرگتر از خود فونداسیون ریخته میشود.</a:t>
            </a:r>
          </a:p>
          <a:p>
            <a:pPr algn="ctr"/>
            <a:r>
              <a:rPr lang="fa-IR" dirty="0" smtClean="0"/>
              <a:t>دلایل استفاده از صفحه کف ستونی و بولت :               </a:t>
            </a:r>
          </a:p>
          <a:p>
            <a:pPr algn="r"/>
            <a:r>
              <a:rPr lang="fa-IR" dirty="0" smtClean="0"/>
              <a:t>ستونهای یک ساختمان اسکلت فلزی باید بتوانند بارهای وارد شده را به فنداسیون (بصورت نیروی فشاری-کششی-برشی یا لنگر خمشی) انتقال دهند. دراین میان باید دید ستون فلزی با صفحه ای فلزی که از یک سو با ستون واز سوی دیگر با بتن درگیر شده است روی فنداسیون قرار میگیرد.</a:t>
            </a:r>
          </a:p>
          <a:p>
            <a:pPr algn="r"/>
            <a:r>
              <a:rPr lang="fa-IR" dirty="0" smtClean="0"/>
              <a:t>با توجه به اینکه ستون فلزی به علت مقاومت بسیار زیاد تنشهای بزرگی را تحمل می کند ولی بتن قابلیت تحمل این تنشها را ندارد. بنابراین صفحه ستون واسطه ای است که ضمن افزایش سطح تماس ستون با پی سبب میگرددتوزیع نیروهای ستون در حد قابل تحملی برای بتن برسد.</a:t>
            </a:r>
            <a:endParaRPr lang="en-US" dirty="0"/>
          </a:p>
        </p:txBody>
      </p:sp>
      <p:sp>
        <p:nvSpPr>
          <p:cNvPr id="3" name="Title 2"/>
          <p:cNvSpPr>
            <a:spLocks noGrp="1"/>
          </p:cNvSpPr>
          <p:nvPr>
            <p:ph type="title"/>
          </p:nvPr>
        </p:nvSpPr>
        <p:spPr/>
        <p:txBody>
          <a:bodyPr>
            <a:normAutofit fontScale="90000"/>
          </a:bodyPr>
          <a:lstStyle/>
          <a:p>
            <a:pPr algn="ctr"/>
            <a:r>
              <a:rPr lang="fa-IR" dirty="0" smtClean="0"/>
              <a:t>بتن مگر - صفحه کف ستونی وبولت                   </a:t>
            </a:r>
            <a:endParaRPr lang="en-US" dirty="0"/>
          </a:p>
        </p:txBody>
      </p:sp>
    </p:spTree>
    <p:extLst>
      <p:ext uri="{BB962C8B-B14F-4D97-AF65-F5344CB8AC3E}">
        <p14:creationId xmlns:p14="http://schemas.microsoft.com/office/powerpoint/2010/main" val="1752128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کار اتصال صفحه زیر ستونی با بتن بوسیله میله مهار(بولت) صورت میگیردو برای ایجاد اتصال انتهای آن را خم میکنیم و مقدار طول </a:t>
            </a:r>
          </a:p>
          <a:p>
            <a:pPr algn="r"/>
            <a:r>
              <a:rPr lang="fa-IR" dirty="0" smtClean="0"/>
              <a:t>بولت را محاسبه میکند.</a:t>
            </a:r>
          </a:p>
          <a:p>
            <a:pPr algn="r"/>
            <a:endParaRPr lang="fa-IR" dirty="0" smtClean="0"/>
          </a:p>
          <a:p>
            <a:pPr algn="r"/>
            <a:r>
              <a:rPr lang="fa-IR" dirty="0" smtClean="0"/>
              <a:t>تعداد بولت ها بسته به نوع کار از دو عدد به بالا تغییر میکند حداقل قطر این میله های مهاری میلگرد نمره 20است در حالی که صفحه تنها فشار را تحمل میکند. بولت نقش عمده ای ندارد و تنها پایه را در محل خود ثابت نگه می دارد.</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بولت                  </a:t>
            </a:r>
            <a:r>
              <a:rPr lang="en-US" dirty="0" smtClean="0"/>
              <a:t>(bolt)</a:t>
            </a:r>
            <a:endParaRPr lang="en-US" dirty="0"/>
          </a:p>
        </p:txBody>
      </p:sp>
    </p:spTree>
    <p:extLst>
      <p:ext uri="{BB962C8B-B14F-4D97-AF65-F5344CB8AC3E}">
        <p14:creationId xmlns:p14="http://schemas.microsoft.com/office/powerpoint/2010/main" val="1326917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81138"/>
            <a:ext cx="6553199" cy="4767262"/>
          </a:xfrm>
        </p:spPr>
      </p:pic>
      <p:sp>
        <p:nvSpPr>
          <p:cNvPr id="3" name="Title 2"/>
          <p:cNvSpPr>
            <a:spLocks noGrp="1"/>
          </p:cNvSpPr>
          <p:nvPr>
            <p:ph type="title"/>
          </p:nvPr>
        </p:nvSpPr>
        <p:spPr/>
        <p:txBody>
          <a:bodyPr>
            <a:normAutofit fontScale="90000"/>
          </a:bodyPr>
          <a:lstStyle/>
          <a:p>
            <a:r>
              <a:rPr lang="fa-IR" dirty="0" smtClean="0"/>
              <a:t>نمایی از اتصال صفحه کف ستون در فنداسیون گسترده  </a:t>
            </a:r>
            <a:endParaRPr lang="en-US" dirty="0"/>
          </a:p>
        </p:txBody>
      </p:sp>
    </p:spTree>
    <p:extLst>
      <p:ext uri="{BB962C8B-B14F-4D97-AF65-F5344CB8AC3E}">
        <p14:creationId xmlns:p14="http://schemas.microsoft.com/office/powerpoint/2010/main" val="3481517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endParaRPr lang="fa-IR" dirty="0" smtClean="0"/>
          </a:p>
          <a:p>
            <a:pPr algn="r"/>
            <a:endParaRPr lang="fa-IR" dirty="0"/>
          </a:p>
          <a:p>
            <a:pPr algn="r"/>
            <a:r>
              <a:rPr lang="fa-IR" dirty="0" smtClean="0"/>
              <a:t>قبل از شروع یک طرح ساختمانی کوچک یا بزرگ باید مقاومت زمین زیر پی-جهت دیوارها برای طراحی مشخص شود </a:t>
            </a:r>
          </a:p>
          <a:p>
            <a:pPr algn="r"/>
            <a:r>
              <a:rPr lang="fa-IR" dirty="0" smtClean="0"/>
              <a:t>تابتوانند بر مبنای آن محل ستونها-دیوارها و در مجموع طرح معماری را بوجود می آورند.</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قبل از شروع یک طرح ساختمانی     </a:t>
            </a:r>
            <a:endParaRPr lang="en-US" dirty="0"/>
          </a:p>
        </p:txBody>
      </p:sp>
    </p:spTree>
    <p:extLst>
      <p:ext uri="{BB962C8B-B14F-4D97-AF65-F5344CB8AC3E}">
        <p14:creationId xmlns:p14="http://schemas.microsoft.com/office/powerpoint/2010/main" val="299997336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481138"/>
            <a:ext cx="5562600" cy="4691062"/>
          </a:xfrm>
        </p:spPr>
      </p:pic>
      <p:sp>
        <p:nvSpPr>
          <p:cNvPr id="3" name="Title 2"/>
          <p:cNvSpPr>
            <a:spLocks noGrp="1"/>
          </p:cNvSpPr>
          <p:nvPr>
            <p:ph type="title"/>
          </p:nvPr>
        </p:nvSpPr>
        <p:spPr/>
        <p:txBody>
          <a:bodyPr/>
          <a:lstStyle/>
          <a:p>
            <a:r>
              <a:rPr lang="fa-IR" dirty="0" smtClean="0"/>
              <a:t>اجزای تشکیل دهنده ساختمان های فلزی  </a:t>
            </a:r>
            <a:endParaRPr lang="en-US" dirty="0"/>
          </a:p>
        </p:txBody>
      </p:sp>
    </p:spTree>
    <p:extLst>
      <p:ext uri="{BB962C8B-B14F-4D97-AF65-F5344CB8AC3E}">
        <p14:creationId xmlns:p14="http://schemas.microsoft.com/office/powerpoint/2010/main" val="302097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9982" y="1481138"/>
            <a:ext cx="4033035" cy="4525962"/>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447800"/>
            <a:ext cx="4038600" cy="4572000"/>
          </a:xfrm>
        </p:spPr>
      </p:pic>
      <p:sp>
        <p:nvSpPr>
          <p:cNvPr id="4" name="Title 3"/>
          <p:cNvSpPr>
            <a:spLocks noGrp="1"/>
          </p:cNvSpPr>
          <p:nvPr>
            <p:ph type="title"/>
          </p:nvPr>
        </p:nvSpPr>
        <p:spPr/>
        <p:txBody>
          <a:bodyPr>
            <a:normAutofit fontScale="90000"/>
          </a:bodyPr>
          <a:lstStyle/>
          <a:p>
            <a:r>
              <a:rPr lang="fa-IR" dirty="0" smtClean="0"/>
              <a:t>عکس های زیر نمایی ازاتصال ستون به صفحه را نشان می دهد.</a:t>
            </a:r>
            <a:endParaRPr lang="en-US" dirty="0"/>
          </a:p>
        </p:txBody>
      </p:sp>
    </p:spTree>
    <p:extLst>
      <p:ext uri="{BB962C8B-B14F-4D97-AF65-F5344CB8AC3E}">
        <p14:creationId xmlns:p14="http://schemas.microsoft.com/office/powerpoint/2010/main" val="18230091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481138"/>
            <a:ext cx="6705600" cy="4614862"/>
          </a:xfrm>
        </p:spPr>
      </p:pic>
      <p:sp>
        <p:nvSpPr>
          <p:cNvPr id="3" name="Title 2"/>
          <p:cNvSpPr>
            <a:spLocks noGrp="1"/>
          </p:cNvSpPr>
          <p:nvPr>
            <p:ph type="title"/>
          </p:nvPr>
        </p:nvSpPr>
        <p:spPr/>
        <p:txBody>
          <a:bodyPr>
            <a:normAutofit fontScale="90000"/>
          </a:bodyPr>
          <a:lstStyle/>
          <a:p>
            <a:r>
              <a:rPr lang="fa-IR" dirty="0" smtClean="0"/>
              <a:t>عکس زیر نمایی از برپا کردن ستون را نشان می دهد.</a:t>
            </a:r>
            <a:endParaRPr lang="en-US" dirty="0"/>
          </a:p>
        </p:txBody>
      </p:sp>
    </p:spTree>
    <p:extLst>
      <p:ext uri="{BB962C8B-B14F-4D97-AF65-F5344CB8AC3E}">
        <p14:creationId xmlns:p14="http://schemas.microsoft.com/office/powerpoint/2010/main" val="1002518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600201"/>
            <a:ext cx="6781800" cy="4267200"/>
          </a:xfrm>
        </p:spPr>
      </p:pic>
      <p:sp>
        <p:nvSpPr>
          <p:cNvPr id="3" name="Title 2"/>
          <p:cNvSpPr>
            <a:spLocks noGrp="1"/>
          </p:cNvSpPr>
          <p:nvPr>
            <p:ph type="title"/>
          </p:nvPr>
        </p:nvSpPr>
        <p:spPr/>
        <p:txBody>
          <a:bodyPr>
            <a:normAutofit fontScale="90000"/>
          </a:bodyPr>
          <a:lstStyle/>
          <a:p>
            <a:r>
              <a:rPr lang="fa-IR" dirty="0" smtClean="0"/>
              <a:t>عکس زیر نمایی از وارسی مایع نافذ جوش را نشان می دهد.</a:t>
            </a:r>
            <a:endParaRPr lang="en-US" dirty="0"/>
          </a:p>
        </p:txBody>
      </p:sp>
    </p:spTree>
    <p:extLst>
      <p:ext uri="{BB962C8B-B14F-4D97-AF65-F5344CB8AC3E}">
        <p14:creationId xmlns:p14="http://schemas.microsoft.com/office/powerpoint/2010/main" val="237679651"/>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r"/>
            <a:r>
              <a:rPr lang="fa-IR" dirty="0" smtClean="0"/>
              <a:t>1- چگونگی اتصال تیر به ستون </a:t>
            </a:r>
          </a:p>
          <a:p>
            <a:pPr algn="r"/>
            <a:endParaRPr lang="fa-IR" dirty="0"/>
          </a:p>
          <a:p>
            <a:pPr marL="109728" indent="0" algn="r">
              <a:buNone/>
            </a:pPr>
            <a:r>
              <a:rPr lang="fa-IR" dirty="0" smtClean="0"/>
              <a:t>2- نکاتی درمورد ساختن تیرها</a:t>
            </a:r>
          </a:p>
          <a:p>
            <a:pPr marL="109728" indent="0" algn="r">
              <a:buNone/>
            </a:pPr>
            <a:r>
              <a:rPr lang="fa-IR" dirty="0" smtClean="0"/>
              <a:t> </a:t>
            </a:r>
          </a:p>
          <a:p>
            <a:pPr marL="109728" indent="0" algn="r">
              <a:buNone/>
            </a:pPr>
            <a:r>
              <a:rPr lang="fa-IR" dirty="0" smtClean="0"/>
              <a:t>3- وصله تیرهای سراسری</a:t>
            </a:r>
          </a:p>
          <a:p>
            <a:pPr marL="109728" indent="0" algn="r">
              <a:buNone/>
            </a:pPr>
            <a:r>
              <a:rPr lang="fa-IR" dirty="0" smtClean="0"/>
              <a:t> </a:t>
            </a:r>
          </a:p>
          <a:p>
            <a:pPr marL="109728" indent="0" algn="r">
              <a:buNone/>
            </a:pPr>
            <a:r>
              <a:rPr lang="fa-IR" dirty="0" smtClean="0"/>
              <a:t>4- وصله نمودن دو نقطه تیرآهن به همدیگر</a:t>
            </a:r>
          </a:p>
          <a:p>
            <a:pPr marL="109728" indent="0" algn="r">
              <a:buNone/>
            </a:pPr>
            <a:r>
              <a:rPr lang="fa-IR" dirty="0" smtClean="0"/>
              <a:t> </a:t>
            </a:r>
          </a:p>
          <a:p>
            <a:pPr marL="109728" indent="0" algn="r">
              <a:buNone/>
            </a:pPr>
            <a:r>
              <a:rPr lang="fa-IR" dirty="0" smtClean="0"/>
              <a:t>5- تیرهای لانه زنبوری</a:t>
            </a:r>
          </a:p>
          <a:p>
            <a:pPr marL="109728" indent="0" algn="r">
              <a:buNone/>
            </a:pPr>
            <a:r>
              <a:rPr lang="fa-IR" dirty="0" smtClean="0"/>
              <a:t> </a:t>
            </a:r>
          </a:p>
          <a:p>
            <a:pPr marL="109728" indent="0" algn="r">
              <a:buNone/>
            </a:pPr>
            <a:r>
              <a:rPr lang="fa-IR" dirty="0" smtClean="0"/>
              <a:t>6- تیرچه </a:t>
            </a:r>
          </a:p>
          <a:p>
            <a:pPr marL="109728" indent="0">
              <a:buNone/>
            </a:pPr>
            <a:endParaRPr lang="en-US" dirty="0"/>
          </a:p>
        </p:txBody>
      </p:sp>
      <p:sp>
        <p:nvSpPr>
          <p:cNvPr id="3" name="Title 2"/>
          <p:cNvSpPr>
            <a:spLocks noGrp="1"/>
          </p:cNvSpPr>
          <p:nvPr>
            <p:ph type="title"/>
          </p:nvPr>
        </p:nvSpPr>
        <p:spPr/>
        <p:txBody>
          <a:bodyPr/>
          <a:lstStyle/>
          <a:p>
            <a:r>
              <a:rPr lang="fa-IR" dirty="0" smtClean="0"/>
              <a:t>تیرهای اصلی               </a:t>
            </a:r>
            <a:endParaRPr lang="en-US" dirty="0"/>
          </a:p>
        </p:txBody>
      </p:sp>
    </p:spTree>
    <p:extLst>
      <p:ext uri="{BB962C8B-B14F-4D97-AF65-F5344CB8AC3E}">
        <p14:creationId xmlns:p14="http://schemas.microsoft.com/office/powerpoint/2010/main" val="1874132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endParaRPr lang="fa-IR" dirty="0" smtClean="0"/>
          </a:p>
          <a:p>
            <a:pPr algn="r"/>
            <a:endParaRPr lang="fa-IR" dirty="0" smtClean="0"/>
          </a:p>
          <a:p>
            <a:pPr algn="r"/>
            <a:r>
              <a:rPr lang="fa-IR" dirty="0" smtClean="0"/>
              <a:t>الف) حالت اول تیر از کنار ستون عبور نماید.</a:t>
            </a:r>
          </a:p>
          <a:p>
            <a:pPr algn="r"/>
            <a:endParaRPr lang="fa-IR" dirty="0" smtClean="0"/>
          </a:p>
          <a:p>
            <a:pPr algn="r"/>
            <a:r>
              <a:rPr lang="fa-IR" dirty="0" smtClean="0"/>
              <a:t>ب) حالت دوم آن است که تیر از وسط عبور نماید.</a:t>
            </a:r>
          </a:p>
          <a:p>
            <a:pPr algn="r"/>
            <a:endParaRPr lang="fa-IR" dirty="0" smtClean="0"/>
          </a:p>
          <a:p>
            <a:pPr algn="r"/>
            <a:r>
              <a:rPr lang="fa-IR" dirty="0" smtClean="0"/>
              <a:t>ج) حالت سوم موقعی است که تیر به جای ستون خم شود.</a:t>
            </a:r>
          </a:p>
          <a:p>
            <a:endParaRPr lang="en-US" dirty="0"/>
          </a:p>
        </p:txBody>
      </p:sp>
      <p:sp>
        <p:nvSpPr>
          <p:cNvPr id="3" name="Title 2"/>
          <p:cNvSpPr>
            <a:spLocks noGrp="1"/>
          </p:cNvSpPr>
          <p:nvPr>
            <p:ph type="title"/>
          </p:nvPr>
        </p:nvSpPr>
        <p:spPr/>
        <p:txBody>
          <a:bodyPr/>
          <a:lstStyle/>
          <a:p>
            <a:r>
              <a:rPr lang="fa-IR" dirty="0" smtClean="0"/>
              <a:t>چگونگی اتصال تیر به ستون      </a:t>
            </a:r>
            <a:endParaRPr lang="en-US" dirty="0"/>
          </a:p>
        </p:txBody>
      </p:sp>
    </p:spTree>
    <p:extLst>
      <p:ext uri="{BB962C8B-B14F-4D97-AF65-F5344CB8AC3E}">
        <p14:creationId xmlns:p14="http://schemas.microsoft.com/office/powerpoint/2010/main" val="119349554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588079" cy="4906962"/>
          </a:xfrm>
        </p:spPr>
      </p:pic>
      <p:sp>
        <p:nvSpPr>
          <p:cNvPr id="3" name="Title 2"/>
          <p:cNvSpPr>
            <a:spLocks noGrp="1"/>
          </p:cNvSpPr>
          <p:nvPr>
            <p:ph type="title"/>
          </p:nvPr>
        </p:nvSpPr>
        <p:spPr/>
        <p:txBody>
          <a:bodyPr/>
          <a:lstStyle/>
          <a:p>
            <a:r>
              <a:rPr lang="fa-IR" dirty="0" smtClean="0"/>
              <a:t>نمایی از اتصال تیربه ستون          </a:t>
            </a:r>
            <a:endParaRPr lang="en-US" dirty="0"/>
          </a:p>
        </p:txBody>
      </p:sp>
    </p:spTree>
    <p:extLst>
      <p:ext uri="{BB962C8B-B14F-4D97-AF65-F5344CB8AC3E}">
        <p14:creationId xmlns:p14="http://schemas.microsoft.com/office/powerpoint/2010/main" val="151174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 </a:t>
            </a:r>
          </a:p>
          <a:p>
            <a:pPr algn="r"/>
            <a:r>
              <a:rPr lang="fa-IR" dirty="0" smtClean="0"/>
              <a:t> همانطوریکه میدانیم ممان اینرسی هر نقطه نسبت به هر محور مساوی است با جرم آن نقطه ضرب در مجذور فاصله آن نقطه تا آن محور به همین دلیل در موقع طرح نیم رخ تیرآهن برای آنکه ممان </a:t>
            </a:r>
          </a:p>
          <a:p>
            <a:pPr marL="109728" indent="0" algn="r">
              <a:buNone/>
            </a:pPr>
            <a:r>
              <a:rPr lang="fa-IR" dirty="0" smtClean="0"/>
              <a:t>اینرسی مقطع هر قدر ممکن است بیشتر باشد.</a:t>
            </a:r>
          </a:p>
          <a:p>
            <a:pPr algn="r"/>
            <a:r>
              <a:rPr lang="fa-IR" dirty="0" smtClean="0"/>
              <a:t> قسمت اعظم وزن تیرآهن را در بالا که در دو طرف جان آن واقع شده است قرار داده اند تا هر قدر ممکن است از محور خنثی دورتر بوده و ممان اینرسی آن بالاتر برود.</a:t>
            </a:r>
          </a:p>
          <a:p>
            <a:endParaRPr lang="en-US" dirty="0"/>
          </a:p>
        </p:txBody>
      </p:sp>
      <p:sp>
        <p:nvSpPr>
          <p:cNvPr id="3" name="Title 2"/>
          <p:cNvSpPr>
            <a:spLocks noGrp="1"/>
          </p:cNvSpPr>
          <p:nvPr>
            <p:ph type="title"/>
          </p:nvPr>
        </p:nvSpPr>
        <p:spPr/>
        <p:txBody>
          <a:bodyPr/>
          <a:lstStyle/>
          <a:p>
            <a:r>
              <a:rPr lang="fa-IR" dirty="0" smtClean="0"/>
              <a:t> تیرهای لانه زنبوری          </a:t>
            </a:r>
            <a:endParaRPr lang="en-US" dirty="0"/>
          </a:p>
        </p:txBody>
      </p:sp>
    </p:spTree>
    <p:extLst>
      <p:ext uri="{BB962C8B-B14F-4D97-AF65-F5344CB8AC3E}">
        <p14:creationId xmlns:p14="http://schemas.microsoft.com/office/powerpoint/2010/main" val="127768288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81138"/>
            <a:ext cx="6324600" cy="4691062"/>
          </a:xfrm>
        </p:spPr>
      </p:pic>
      <p:sp>
        <p:nvSpPr>
          <p:cNvPr id="3" name="Title 2"/>
          <p:cNvSpPr>
            <a:spLocks noGrp="1"/>
          </p:cNvSpPr>
          <p:nvPr>
            <p:ph type="title"/>
          </p:nvPr>
        </p:nvSpPr>
        <p:spPr/>
        <p:txBody>
          <a:bodyPr>
            <a:normAutofit fontScale="90000"/>
          </a:bodyPr>
          <a:lstStyle/>
          <a:p>
            <a:r>
              <a:rPr lang="fa-IR" dirty="0" smtClean="0"/>
              <a:t>نمایی از پر کردن حفره ها توسط ورق تقویت کننده  </a:t>
            </a:r>
            <a:endParaRPr lang="en-US" dirty="0"/>
          </a:p>
        </p:txBody>
      </p:sp>
    </p:spTree>
    <p:extLst>
      <p:ext uri="{BB962C8B-B14F-4D97-AF65-F5344CB8AC3E}">
        <p14:creationId xmlns:p14="http://schemas.microsoft.com/office/powerpoint/2010/main" val="11662910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81138"/>
            <a:ext cx="6324599" cy="4767262"/>
          </a:xfrm>
        </p:spPr>
      </p:pic>
      <p:sp>
        <p:nvSpPr>
          <p:cNvPr id="3" name="Title 2"/>
          <p:cNvSpPr>
            <a:spLocks noGrp="1"/>
          </p:cNvSpPr>
          <p:nvPr>
            <p:ph type="title"/>
          </p:nvPr>
        </p:nvSpPr>
        <p:spPr/>
        <p:txBody>
          <a:bodyPr/>
          <a:lstStyle/>
          <a:p>
            <a:r>
              <a:rPr lang="fa-IR" dirty="0" smtClean="0"/>
              <a:t>بادبند                          </a:t>
            </a:r>
            <a:endParaRPr lang="en-US" dirty="0"/>
          </a:p>
        </p:txBody>
      </p:sp>
    </p:spTree>
    <p:extLst>
      <p:ext uri="{BB962C8B-B14F-4D97-AF65-F5344CB8AC3E}">
        <p14:creationId xmlns:p14="http://schemas.microsoft.com/office/powerpoint/2010/main" val="32775820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1- زمین های خاک دستی : از جمع آوری خاکهای حاصل از گودبرداری یا از خاک نخاله های نباتی بوجود می آید.         </a:t>
            </a:r>
          </a:p>
          <a:p>
            <a:pPr algn="r"/>
            <a:r>
              <a:rPr lang="fa-IR" dirty="0" smtClean="0"/>
              <a:t>2- زمین های ماسه ای                                             </a:t>
            </a:r>
          </a:p>
          <a:p>
            <a:pPr algn="r"/>
            <a:r>
              <a:rPr lang="fa-IR" dirty="0" smtClean="0"/>
              <a:t>3- زمین های رسی                                                  </a:t>
            </a:r>
          </a:p>
          <a:p>
            <a:pPr algn="r"/>
            <a:r>
              <a:rPr lang="fa-IR" dirty="0"/>
              <a:t>4</a:t>
            </a:r>
            <a:r>
              <a:rPr lang="fa-IR" dirty="0" smtClean="0"/>
              <a:t>- زمین های دج:زمینهای که از خاکهای ریز و درشت تشکیل شده</a:t>
            </a:r>
          </a:p>
          <a:p>
            <a:pPr algn="r"/>
            <a:r>
              <a:rPr lang="fa-IR" dirty="0" smtClean="0"/>
              <a:t>باشد.             </a:t>
            </a:r>
          </a:p>
          <a:p>
            <a:pPr algn="r"/>
            <a:r>
              <a:rPr lang="fa-IR" dirty="0" smtClean="0"/>
              <a:t>5- زمین های سنگی                                                    </a:t>
            </a:r>
          </a:p>
          <a:p>
            <a:pPr algn="r"/>
            <a:r>
              <a:rPr lang="fa-IR" dirty="0" smtClean="0"/>
              <a:t>6- زمین های مخلوط                                                     </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fa-IR" dirty="0" smtClean="0"/>
              <a:t>انواع زمین </a:t>
            </a:r>
            <a:endParaRPr lang="en-US" dirty="0"/>
          </a:p>
        </p:txBody>
      </p:sp>
    </p:spTree>
    <p:extLst>
      <p:ext uri="{BB962C8B-B14F-4D97-AF65-F5344CB8AC3E}">
        <p14:creationId xmlns:p14="http://schemas.microsoft.com/office/powerpoint/2010/main" val="342319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اجرای سقف تیرچه بلوک       </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602976"/>
            <a:ext cx="4267200" cy="3883424"/>
          </a:xfrm>
        </p:spPr>
      </p:pic>
      <p:sp>
        <p:nvSpPr>
          <p:cNvPr id="6" name="Content Placeholder 5"/>
          <p:cNvSpPr>
            <a:spLocks noGrp="1"/>
          </p:cNvSpPr>
          <p:nvPr>
            <p:ph sz="quarter" idx="4"/>
          </p:nvPr>
        </p:nvSpPr>
        <p:spPr/>
        <p:txBody>
          <a:bodyPr/>
          <a:lstStyle/>
          <a:p>
            <a:pPr algn="r"/>
            <a:r>
              <a:rPr lang="fa-IR" dirty="0" smtClean="0"/>
              <a:t>برای اجرای سقف های تیرچه بلوک در ساختمانهای فلزی از تیرچه های آماده استفاده می شود.</a:t>
            </a:r>
            <a:endParaRPr lang="en-US" dirty="0"/>
          </a:p>
        </p:txBody>
      </p:sp>
    </p:spTree>
    <p:extLst>
      <p:ext uri="{BB962C8B-B14F-4D97-AF65-F5344CB8AC3E}">
        <p14:creationId xmlns:p14="http://schemas.microsoft.com/office/powerpoint/2010/main" val="26531200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اجزای تشکیل دهنده سقف عبارتند از: تیرچه –بلوک و یا یونولیت –میلگردهای ممان منفی –ادکا-میلگرد حرارتی-کلاف عرضی یا درز </a:t>
            </a:r>
          </a:p>
          <a:p>
            <a:pPr algn="r"/>
            <a:r>
              <a:rPr lang="fa-IR" dirty="0" smtClean="0"/>
              <a:t>ژئون و بتن.</a:t>
            </a:r>
          </a:p>
          <a:p>
            <a:pPr algn="r"/>
            <a:endParaRPr lang="fa-IR" dirty="0" smtClean="0"/>
          </a:p>
          <a:p>
            <a:pPr algn="r"/>
            <a:r>
              <a:rPr lang="fa-IR" dirty="0" smtClean="0"/>
              <a:t>تیرچه: عبارتست از یک سری ردیف میلگرد در کف و یک سری میلگرد به صورت زیگزاگ در بالا به میلگردهای کف جوش شده است.</a:t>
            </a:r>
            <a:endParaRPr lang="en-US" dirty="0"/>
          </a:p>
        </p:txBody>
      </p:sp>
      <p:sp>
        <p:nvSpPr>
          <p:cNvPr id="3" name="Title 2"/>
          <p:cNvSpPr>
            <a:spLocks noGrp="1"/>
          </p:cNvSpPr>
          <p:nvPr>
            <p:ph type="title"/>
          </p:nvPr>
        </p:nvSpPr>
        <p:spPr/>
        <p:txBody>
          <a:bodyPr/>
          <a:lstStyle/>
          <a:p>
            <a:r>
              <a:rPr lang="fa-IR" dirty="0" smtClean="0"/>
              <a:t>عوامل تشکیل دهنده سقف          </a:t>
            </a:r>
            <a:endParaRPr lang="en-US" dirty="0"/>
          </a:p>
        </p:txBody>
      </p:sp>
    </p:spTree>
    <p:extLst>
      <p:ext uri="{BB962C8B-B14F-4D97-AF65-F5344CB8AC3E}">
        <p14:creationId xmlns:p14="http://schemas.microsoft.com/office/powerpoint/2010/main" val="329496546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481138"/>
            <a:ext cx="6248400" cy="4691062"/>
          </a:xfrm>
        </p:spPr>
      </p:pic>
      <p:sp>
        <p:nvSpPr>
          <p:cNvPr id="3" name="Title 2"/>
          <p:cNvSpPr>
            <a:spLocks noGrp="1"/>
          </p:cNvSpPr>
          <p:nvPr>
            <p:ph type="title"/>
          </p:nvPr>
        </p:nvSpPr>
        <p:spPr/>
        <p:txBody>
          <a:bodyPr/>
          <a:lstStyle/>
          <a:p>
            <a:r>
              <a:rPr lang="fa-IR" dirty="0" smtClean="0"/>
              <a:t>نمایی از تیرچه          </a:t>
            </a:r>
            <a:endParaRPr lang="en-US" dirty="0"/>
          </a:p>
        </p:txBody>
      </p:sp>
    </p:spTree>
    <p:extLst>
      <p:ext uri="{BB962C8B-B14F-4D97-AF65-F5344CB8AC3E}">
        <p14:creationId xmlns:p14="http://schemas.microsoft.com/office/powerpoint/2010/main" val="3576168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138"/>
            <a:ext cx="7467600" cy="4995862"/>
          </a:xfrm>
        </p:spPr>
      </p:pic>
      <p:sp>
        <p:nvSpPr>
          <p:cNvPr id="3" name="Title 2"/>
          <p:cNvSpPr>
            <a:spLocks noGrp="1"/>
          </p:cNvSpPr>
          <p:nvPr>
            <p:ph type="title"/>
          </p:nvPr>
        </p:nvSpPr>
        <p:spPr>
          <a:xfrm>
            <a:off x="533400" y="304800"/>
            <a:ext cx="8229600" cy="1143000"/>
          </a:xfrm>
        </p:spPr>
        <p:txBody>
          <a:bodyPr/>
          <a:lstStyle/>
          <a:p>
            <a:r>
              <a:rPr lang="fa-IR" dirty="0" smtClean="0"/>
              <a:t>نمایی از میلگردهای ممان منفی     </a:t>
            </a:r>
            <a:endParaRPr lang="en-US" dirty="0"/>
          </a:p>
        </p:txBody>
      </p:sp>
    </p:spTree>
    <p:extLst>
      <p:ext uri="{BB962C8B-B14F-4D97-AF65-F5344CB8AC3E}">
        <p14:creationId xmlns:p14="http://schemas.microsoft.com/office/powerpoint/2010/main" val="935139373"/>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81138"/>
            <a:ext cx="7239000" cy="4525962"/>
          </a:xfrm>
        </p:spPr>
      </p:pic>
      <p:sp>
        <p:nvSpPr>
          <p:cNvPr id="3" name="Title 2"/>
          <p:cNvSpPr>
            <a:spLocks noGrp="1"/>
          </p:cNvSpPr>
          <p:nvPr>
            <p:ph type="title"/>
          </p:nvPr>
        </p:nvSpPr>
        <p:spPr/>
        <p:txBody>
          <a:bodyPr/>
          <a:lstStyle/>
          <a:p>
            <a:r>
              <a:rPr lang="fa-IR" dirty="0" smtClean="0"/>
              <a:t>نمایی از میلگردهای حرارتی          </a:t>
            </a:r>
            <a:endParaRPr lang="en-US" dirty="0"/>
          </a:p>
        </p:txBody>
      </p:sp>
    </p:spTree>
    <p:extLst>
      <p:ext uri="{BB962C8B-B14F-4D97-AF65-F5344CB8AC3E}">
        <p14:creationId xmlns:p14="http://schemas.microsoft.com/office/powerpoint/2010/main" val="26944596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81138"/>
            <a:ext cx="6781800" cy="4843462"/>
          </a:xfrm>
        </p:spPr>
      </p:pic>
      <p:sp>
        <p:nvSpPr>
          <p:cNvPr id="3" name="Title 2"/>
          <p:cNvSpPr>
            <a:spLocks noGrp="1"/>
          </p:cNvSpPr>
          <p:nvPr>
            <p:ph type="title"/>
          </p:nvPr>
        </p:nvSpPr>
        <p:spPr/>
        <p:txBody>
          <a:bodyPr/>
          <a:lstStyle/>
          <a:p>
            <a:r>
              <a:rPr lang="fa-IR" dirty="0" smtClean="0"/>
              <a:t>نمایی از کلاف عرضی           </a:t>
            </a:r>
            <a:endParaRPr lang="en-US" dirty="0"/>
          </a:p>
        </p:txBody>
      </p:sp>
    </p:spTree>
    <p:extLst>
      <p:ext uri="{BB962C8B-B14F-4D97-AF65-F5344CB8AC3E}">
        <p14:creationId xmlns:p14="http://schemas.microsoft.com/office/powerpoint/2010/main" val="11118229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7086600" cy="4633119"/>
          </a:xfrm>
        </p:spPr>
      </p:pic>
      <p:sp>
        <p:nvSpPr>
          <p:cNvPr id="3" name="Title 2"/>
          <p:cNvSpPr>
            <a:spLocks noGrp="1"/>
          </p:cNvSpPr>
          <p:nvPr>
            <p:ph type="title"/>
          </p:nvPr>
        </p:nvSpPr>
        <p:spPr/>
        <p:txBody>
          <a:bodyPr/>
          <a:lstStyle/>
          <a:p>
            <a:r>
              <a:rPr lang="fa-IR" dirty="0" smtClean="0"/>
              <a:t>نمایی از قلاب اتصال         </a:t>
            </a:r>
            <a:endParaRPr lang="en-US" dirty="0"/>
          </a:p>
        </p:txBody>
      </p:sp>
    </p:spTree>
    <p:extLst>
      <p:ext uri="{BB962C8B-B14F-4D97-AF65-F5344CB8AC3E}">
        <p14:creationId xmlns:p14="http://schemas.microsoft.com/office/powerpoint/2010/main" val="25903032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نازک کاری              </a:t>
            </a:r>
            <a:endParaRPr lang="en-US" dirty="0"/>
          </a:p>
        </p:txBody>
      </p:sp>
      <p:sp>
        <p:nvSpPr>
          <p:cNvPr id="3" name="Text Placeholder 2"/>
          <p:cNvSpPr>
            <a:spLocks noGrp="1"/>
          </p:cNvSpPr>
          <p:nvPr>
            <p:ph type="body" idx="1"/>
          </p:nvPr>
        </p:nvSpPr>
        <p:spPr/>
        <p:txBody>
          <a:bodyPr/>
          <a:lstStyle/>
          <a:p>
            <a:r>
              <a:rPr lang="fa-IR" dirty="0" smtClean="0"/>
              <a:t>دیوارچینی               </a:t>
            </a:r>
            <a:endParaRPr lang="en-US" dirty="0"/>
          </a:p>
        </p:txBody>
      </p:sp>
      <p:sp>
        <p:nvSpPr>
          <p:cNvPr id="4" name="Text Placeholder 3"/>
          <p:cNvSpPr>
            <a:spLocks noGrp="1"/>
          </p:cNvSpPr>
          <p:nvPr>
            <p:ph type="body" sz="half" idx="3"/>
          </p:nvPr>
        </p:nvSpPr>
        <p:spPr/>
        <p:txBody>
          <a:bodyPr/>
          <a:lstStyle/>
          <a:p>
            <a:r>
              <a:rPr lang="fa-IR" dirty="0" smtClean="0"/>
              <a:t>سفید کاری یا کف مال گچ  </a:t>
            </a:r>
            <a:endParaRPr lang="en-US" dirty="0"/>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518863"/>
            <a:ext cx="4040188" cy="3793287"/>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066800"/>
            <a:ext cx="4041775" cy="4267200"/>
          </a:xfrm>
        </p:spPr>
      </p:pic>
    </p:spTree>
    <p:extLst>
      <p:ext uri="{BB962C8B-B14F-4D97-AF65-F5344CB8AC3E}">
        <p14:creationId xmlns:p14="http://schemas.microsoft.com/office/powerpoint/2010/main" val="3539113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t>اجرای این نوع ساختمانها خیلی سریع پیشرفت می نماید درصورتی </a:t>
            </a:r>
          </a:p>
          <a:p>
            <a:pPr algn="r"/>
            <a:r>
              <a:rPr lang="fa-IR" dirty="0" smtClean="0"/>
              <a:t>که برای ساختن ساختمانهای بتنی یا آجری زمان بیشتری لازم است .</a:t>
            </a:r>
          </a:p>
          <a:p>
            <a:pPr algn="r"/>
            <a:endParaRPr lang="fa-IR" dirty="0" smtClean="0"/>
          </a:p>
          <a:p>
            <a:pPr algn="r"/>
            <a:r>
              <a:rPr lang="fa-IR" dirty="0" smtClean="0"/>
              <a:t>مزایای ساختمانهای فلزی »: </a:t>
            </a:r>
          </a:p>
          <a:p>
            <a:pPr algn="r"/>
            <a:r>
              <a:rPr lang="fa-IR" dirty="0" smtClean="0"/>
              <a:t>  مقاومت زیاد- خواص یکنواخت-دوام- خواص ارتجاعی – شکل پذیری- پیوستگی مصالح-مقاومت متعادل مصالح-انفجار-تقویت پذیری وامکان مقاوم سازی-شرایط آسان ساخت و نصب-سرعت نصب- پرت مصالح-وزن کم- اشغال فضا-ضریب نیروی لرزه ای-</a:t>
            </a:r>
            <a:endParaRPr lang="en-US" dirty="0"/>
          </a:p>
        </p:txBody>
      </p:sp>
      <p:sp>
        <p:nvSpPr>
          <p:cNvPr id="3" name="Title 2"/>
          <p:cNvSpPr>
            <a:spLocks noGrp="1"/>
          </p:cNvSpPr>
          <p:nvPr>
            <p:ph type="title"/>
          </p:nvPr>
        </p:nvSpPr>
        <p:spPr/>
        <p:txBody>
          <a:bodyPr/>
          <a:lstStyle/>
          <a:p>
            <a:r>
              <a:rPr lang="fa-IR" dirty="0" smtClean="0"/>
              <a:t>مزایا و معایب ساختمان فلزی     </a:t>
            </a:r>
            <a:endParaRPr lang="en-US" dirty="0"/>
          </a:p>
        </p:txBody>
      </p:sp>
    </p:spTree>
    <p:extLst>
      <p:ext uri="{BB962C8B-B14F-4D97-AF65-F5344CB8AC3E}">
        <p14:creationId xmlns:p14="http://schemas.microsoft.com/office/powerpoint/2010/main" val="42516221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smtClean="0"/>
          </a:p>
          <a:p>
            <a:pPr algn="r"/>
            <a:r>
              <a:rPr lang="fa-IR" dirty="0" smtClean="0"/>
              <a:t>ضعف دردمای زیاد</a:t>
            </a:r>
          </a:p>
          <a:p>
            <a:pPr algn="r"/>
            <a:endParaRPr lang="fa-IR" dirty="0" smtClean="0"/>
          </a:p>
          <a:p>
            <a:pPr algn="r"/>
            <a:r>
              <a:rPr lang="fa-IR" dirty="0" smtClean="0"/>
              <a:t>-تمایل قطعات فشاری به کمانش</a:t>
            </a:r>
          </a:p>
          <a:p>
            <a:pPr algn="r"/>
            <a:endParaRPr lang="fa-IR" dirty="0" smtClean="0"/>
          </a:p>
          <a:p>
            <a:pPr algn="r"/>
            <a:r>
              <a:rPr lang="fa-IR" dirty="0" smtClean="0"/>
              <a:t>جوش نامناسب</a:t>
            </a:r>
          </a:p>
          <a:p>
            <a:endParaRPr lang="en-US" dirty="0"/>
          </a:p>
        </p:txBody>
      </p:sp>
      <p:sp>
        <p:nvSpPr>
          <p:cNvPr id="3" name="Title 2"/>
          <p:cNvSpPr>
            <a:spLocks noGrp="1"/>
          </p:cNvSpPr>
          <p:nvPr>
            <p:ph type="title"/>
          </p:nvPr>
        </p:nvSpPr>
        <p:spPr/>
        <p:txBody>
          <a:bodyPr/>
          <a:lstStyle/>
          <a:p>
            <a:r>
              <a:rPr lang="fa-IR" dirty="0" smtClean="0"/>
              <a:t>معایب ساختمانهای فلزی      </a:t>
            </a:r>
            <a:endParaRPr lang="en-US" dirty="0"/>
          </a:p>
        </p:txBody>
      </p:sp>
    </p:spTree>
    <p:extLst>
      <p:ext uri="{BB962C8B-B14F-4D97-AF65-F5344CB8AC3E}">
        <p14:creationId xmlns:p14="http://schemas.microsoft.com/office/powerpoint/2010/main" val="34634653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r"/>
            <a:r>
              <a:rPr lang="fa-IR" dirty="0" smtClean="0"/>
              <a:t>1- نقشه های معماری   </a:t>
            </a:r>
          </a:p>
          <a:p>
            <a:pPr algn="r"/>
            <a:r>
              <a:rPr lang="fa-IR" dirty="0" smtClean="0"/>
              <a:t>   </a:t>
            </a:r>
          </a:p>
          <a:p>
            <a:pPr algn="r"/>
            <a:r>
              <a:rPr lang="fa-IR" dirty="0" smtClean="0"/>
              <a:t>2- نقشه های اجرایی     </a:t>
            </a:r>
          </a:p>
          <a:p>
            <a:pPr algn="r"/>
            <a:r>
              <a:rPr lang="fa-IR" dirty="0" smtClean="0"/>
              <a:t>     </a:t>
            </a:r>
          </a:p>
          <a:p>
            <a:pPr algn="r"/>
            <a:r>
              <a:rPr lang="fa-IR" dirty="0" smtClean="0"/>
              <a:t>3- نقشه های تاسیسات        </a:t>
            </a:r>
          </a:p>
          <a:p>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انواع نقشه های ساختمانی       </a:t>
            </a:r>
            <a:endParaRPr lang="en-US" dirty="0"/>
          </a:p>
        </p:txBody>
      </p:sp>
    </p:spTree>
    <p:extLst>
      <p:ext uri="{BB962C8B-B14F-4D97-AF65-F5344CB8AC3E}">
        <p14:creationId xmlns:p14="http://schemas.microsoft.com/office/powerpoint/2010/main" val="3617853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657600"/>
            <a:ext cx="8229600" cy="1981200"/>
          </a:xfrm>
        </p:spPr>
        <p:txBody>
          <a:bodyPr>
            <a:normAutofit/>
          </a:bodyPr>
          <a:lstStyle/>
          <a:p>
            <a:pPr marL="109728" indent="0">
              <a:buNone/>
            </a:pPr>
            <a:endParaRPr lang="fa-IR" dirty="0" smtClean="0"/>
          </a:p>
          <a:p>
            <a:r>
              <a:rPr lang="fa-IR" dirty="0" smtClean="0"/>
              <a:t>منابع://</a:t>
            </a:r>
          </a:p>
          <a:p>
            <a:r>
              <a:rPr lang="fa-IR" dirty="0" smtClean="0"/>
              <a:t>1.چراغی احسان .(کتاب جامع ساختمان(جزئیات و کلیات )).راضیه 1390</a:t>
            </a:r>
          </a:p>
        </p:txBody>
      </p:sp>
      <p:sp>
        <p:nvSpPr>
          <p:cNvPr id="3" name="Title 2"/>
          <p:cNvSpPr>
            <a:spLocks noGrp="1"/>
          </p:cNvSpPr>
          <p:nvPr>
            <p:ph type="title"/>
          </p:nvPr>
        </p:nvSpPr>
        <p:spPr>
          <a:xfrm>
            <a:off x="609600" y="1981200"/>
            <a:ext cx="8229600" cy="1189038"/>
          </a:xfrm>
        </p:spPr>
        <p:txBody>
          <a:bodyPr/>
          <a:lstStyle/>
          <a:p>
            <a:r>
              <a:rPr lang="fa-IR" dirty="0" smtClean="0"/>
              <a:t>پایان خسته نباشید.  «              </a:t>
            </a:r>
            <a:endParaRPr lang="en-US" dirty="0"/>
          </a:p>
        </p:txBody>
      </p:sp>
    </p:spTree>
    <p:extLst>
      <p:ext uri="{BB962C8B-B14F-4D97-AF65-F5344CB8AC3E}">
        <p14:creationId xmlns:p14="http://schemas.microsoft.com/office/powerpoint/2010/main" val="3192686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5224272"/>
          </a:xfrm>
        </p:spPr>
        <p:style>
          <a:lnRef idx="2">
            <a:schemeClr val="dk1"/>
          </a:lnRef>
          <a:fillRef idx="1">
            <a:schemeClr val="lt1"/>
          </a:fillRef>
          <a:effectRef idx="0">
            <a:schemeClr val="dk1"/>
          </a:effectRef>
          <a:fontRef idx="minor">
            <a:schemeClr val="dk1"/>
          </a:fontRef>
        </p:style>
        <p:txBody>
          <a:bodyPr>
            <a:normAutofit lnSpcReduction="10000"/>
          </a:bodyPr>
          <a:lstStyle/>
          <a:p>
            <a:pPr algn="r"/>
            <a:r>
              <a:rPr lang="fa-IR" dirty="0" smtClean="0"/>
              <a:t>تخریب : زمین احداث یک منزل مسکونی یک زمین صاف نبوده بلکه یک ساختمان فرسوده و کلنگی می باشد که باید تخریب شود .           تخریب ساختمان در دو مرحله انجام می گیرد:     </a:t>
            </a:r>
          </a:p>
          <a:p>
            <a:pPr algn="r"/>
            <a:r>
              <a:rPr lang="fa-IR" dirty="0" smtClean="0"/>
              <a:t>1- ابتدا سقف آن توسط کارگران تخریب میشود .</a:t>
            </a:r>
          </a:p>
          <a:p>
            <a:pPr algn="r"/>
            <a:r>
              <a:rPr lang="fa-IR" dirty="0" smtClean="0"/>
              <a:t>2- سپس دیوارها و کف آن توسط لودر تخریب میشود.</a:t>
            </a:r>
          </a:p>
          <a:p>
            <a:pPr algn="r"/>
            <a:r>
              <a:rPr lang="fa-IR" dirty="0" smtClean="0"/>
              <a:t>و سپس اقدام به خروج نخاله ها از محل کارگاه میکنیم.</a:t>
            </a:r>
          </a:p>
          <a:p>
            <a:pPr algn="r"/>
            <a:r>
              <a:rPr lang="fa-IR" dirty="0" smtClean="0"/>
              <a:t>قبل از این مرحله اقدام به بیرون کردن تمامی تیرآهن های سقف توسط هوا برش می کنند. </a:t>
            </a:r>
          </a:p>
          <a:p>
            <a:pPr algn="r"/>
            <a:r>
              <a:rPr lang="fa-IR" dirty="0" smtClean="0"/>
              <a:t>همه درب و پنجره ها و شیرآلات ولوله های آب از محل کارگاه خارج میشود.</a:t>
            </a:r>
          </a:p>
          <a:p>
            <a:pPr algn="r"/>
            <a:r>
              <a:rPr lang="fa-IR" dirty="0" smtClean="0"/>
              <a:t>در صورتی که چاه در محل وجود داشته باشد با شفته آهک و قلوه سنگ پر میشود.</a:t>
            </a:r>
          </a:p>
          <a:p>
            <a:endParaRPr lang="en-US" dirty="0"/>
          </a:p>
        </p:txBody>
      </p:sp>
      <p:sp>
        <p:nvSpPr>
          <p:cNvPr id="3" name="Title 2"/>
          <p:cNvSpPr>
            <a:spLocks noGrp="1"/>
          </p:cNvSpPr>
          <p:nvPr>
            <p:ph type="title"/>
          </p:nvPr>
        </p:nvSpPr>
        <p:spPr>
          <a:xfrm>
            <a:off x="533400" y="228600"/>
            <a:ext cx="8229600" cy="1143000"/>
          </a:xfrm>
        </p:spPr>
        <p:style>
          <a:lnRef idx="2">
            <a:schemeClr val="accent6"/>
          </a:lnRef>
          <a:fillRef idx="1">
            <a:schemeClr val="lt1"/>
          </a:fillRef>
          <a:effectRef idx="0">
            <a:schemeClr val="accent6"/>
          </a:effectRef>
          <a:fontRef idx="minor">
            <a:schemeClr val="dk1"/>
          </a:fontRef>
        </p:style>
        <p:txBody>
          <a:bodyPr/>
          <a:lstStyle/>
          <a:p>
            <a:r>
              <a:rPr lang="fa-IR" dirty="0" smtClean="0"/>
              <a:t>تخریب و گود برداری              </a:t>
            </a:r>
            <a:endParaRPr lang="en-US" dirty="0"/>
          </a:p>
        </p:txBody>
      </p:sp>
    </p:spTree>
    <p:extLst>
      <p:ext uri="{BB962C8B-B14F-4D97-AF65-F5344CB8AC3E}">
        <p14:creationId xmlns:p14="http://schemas.microsoft.com/office/powerpoint/2010/main" val="375531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r"/>
            <a:r>
              <a:rPr lang="fa-IR" dirty="0" smtClean="0"/>
              <a:t>قبل از هرچیزی باید روش تخریب مشخص شود و کار برای عوامل اجرایی شرح داده شود .</a:t>
            </a:r>
          </a:p>
          <a:p>
            <a:pPr algn="r"/>
            <a:r>
              <a:rPr lang="fa-IR" dirty="0" smtClean="0"/>
              <a:t>1- تخریب در معابر عمومی باید در محوطه ای محصور با نرده های حفاظتی به ارتفاع 2متری انجام شود.</a:t>
            </a:r>
          </a:p>
          <a:p>
            <a:pPr algn="r"/>
            <a:r>
              <a:rPr lang="fa-IR" dirty="0" smtClean="0"/>
              <a:t>2- کلیه کارگران می بایست مجهز به کلاه ایمنی باشند. </a:t>
            </a:r>
          </a:p>
          <a:p>
            <a:pPr algn="r"/>
            <a:r>
              <a:rPr lang="fa-IR" dirty="0" smtClean="0"/>
              <a:t>3- و در ساعات غیر کاری به هیچ عنوان نباید اقدام به برداشتن حصار کرد.</a:t>
            </a:r>
          </a:p>
          <a:p>
            <a:pPr algn="r"/>
            <a:r>
              <a:rPr lang="fa-IR" dirty="0" smtClean="0"/>
              <a:t>4- تمامی راههای عبور و مرور افراد غیر مسئول به کارگاه باید مسدود شود.</a:t>
            </a:r>
          </a:p>
          <a:p>
            <a:pPr algn="r"/>
            <a:r>
              <a:rPr lang="fa-IR" dirty="0" smtClean="0"/>
              <a:t>5- به هیچ عنوان نباید مسیر ریزش آوار بعنوان مسیر اصلی انتخاب شود .</a:t>
            </a:r>
          </a:p>
          <a:p>
            <a:pPr algn="r"/>
            <a:r>
              <a:rPr lang="fa-IR" dirty="0" smtClean="0"/>
              <a:t> </a:t>
            </a:r>
            <a:endParaRPr lang="en-US" dirty="0"/>
          </a:p>
        </p:txBody>
      </p:sp>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رعایت اصول ایمنی در تخریب       </a:t>
            </a:r>
            <a:endParaRPr lang="en-US" dirty="0"/>
          </a:p>
        </p:txBody>
      </p:sp>
    </p:spTree>
    <p:extLst>
      <p:ext uri="{BB962C8B-B14F-4D97-AF65-F5344CB8AC3E}">
        <p14:creationId xmlns:p14="http://schemas.microsoft.com/office/powerpoint/2010/main" val="292663670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481138"/>
            <a:ext cx="8001000" cy="4919662"/>
          </a:xfrm>
        </p:spPr>
      </p:pic>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عکس های زیر نمای از تخریب را نشان میدهد </a:t>
            </a:r>
            <a:endParaRPr lang="en-US" dirty="0"/>
          </a:p>
        </p:txBody>
      </p:sp>
    </p:spTree>
    <p:extLst>
      <p:ext uri="{BB962C8B-B14F-4D97-AF65-F5344CB8AC3E}">
        <p14:creationId xmlns:p14="http://schemas.microsoft.com/office/powerpoint/2010/main" val="20403938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483</TotalTime>
  <Words>2530</Words>
  <Application>Microsoft Office PowerPoint</Application>
  <PresentationFormat>On-screen Show (4:3)</PresentationFormat>
  <Paragraphs>239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Concourse</vt:lpstr>
      <vt:lpstr>به نام خدا </vt:lpstr>
      <vt:lpstr>مقدمه</vt:lpstr>
      <vt:lpstr>محل احداث ساختمان              </vt:lpstr>
      <vt:lpstr>قبل از شروع یک طرح ساختمانی     </vt:lpstr>
      <vt:lpstr>انواع زمین </vt:lpstr>
      <vt:lpstr>انواع نقشه های ساختمانی       </vt:lpstr>
      <vt:lpstr>تخریب و گود برداری              </vt:lpstr>
      <vt:lpstr>رعایت اصول ایمنی در تخریب       </vt:lpstr>
      <vt:lpstr>عکس های زیر نمای از تخریب را نشان میدهد </vt:lpstr>
      <vt:lpstr>گود برداری               </vt:lpstr>
      <vt:lpstr>رعایت اصول ایمنی در گودبرداری     </vt:lpstr>
      <vt:lpstr>طریقه ی اجرای سازه نگهبان یا شمع کوبی </vt:lpstr>
      <vt:lpstr>طریقه اجرای شمع فلزی      </vt:lpstr>
      <vt:lpstr>شکل زیر نمایی از شمع بندی را نشان میدهد.</vt:lpstr>
      <vt:lpstr>عکس زیر نمایی از گودبرداری را نشان می دهد.</vt:lpstr>
      <vt:lpstr>تجهیز کارگاه                  </vt:lpstr>
      <vt:lpstr>پی کنی                       </vt:lpstr>
      <vt:lpstr>پی کنی                      </vt:lpstr>
      <vt:lpstr>نمایی از پی کنی                  </vt:lpstr>
      <vt:lpstr>نمایی از پی کنی             </vt:lpstr>
      <vt:lpstr>کرسی چینی                     </vt:lpstr>
      <vt:lpstr>نحوه کرسی چینی یا ساخت پی سنگی  </vt:lpstr>
      <vt:lpstr>نمونه ای از کرسی چینی        </vt:lpstr>
      <vt:lpstr>برش میلگرد                  </vt:lpstr>
      <vt:lpstr>برش میلگرد با قیچی          </vt:lpstr>
      <vt:lpstr>قیچی                   </vt:lpstr>
      <vt:lpstr>انبار کردن میلگرد           </vt:lpstr>
      <vt:lpstr>نمونه ای از انبارکردن میلگرد     </vt:lpstr>
      <vt:lpstr>خم کردن میلگرد ها              </vt:lpstr>
      <vt:lpstr>خم کردن میلگردها            </vt:lpstr>
      <vt:lpstr>اجزای اصلی ساختمان فلزی    </vt:lpstr>
      <vt:lpstr>ساختمان فلزی                  </vt:lpstr>
      <vt:lpstr>مراحل ساخت فونداسیون سازه های اسکلت فلزی  </vt:lpstr>
      <vt:lpstr>عکس های زیر نمایی از آرماتور بندی در فونداسیون گسترده را نشان میدهد.     </vt:lpstr>
      <vt:lpstr>نکات فنی و اجرایی مربوط به خاکبرداری   </vt:lpstr>
      <vt:lpstr>نمایی از بتن ریزی فنداسیون          </vt:lpstr>
      <vt:lpstr>بتن مگر - صفحه کف ستونی وبولت                   </vt:lpstr>
      <vt:lpstr>بولت                  (bolt)</vt:lpstr>
      <vt:lpstr>نمایی از اتصال صفحه کف ستون در فنداسیون گسترده  </vt:lpstr>
      <vt:lpstr>اجزای تشکیل دهنده ساختمان های فلزی  </vt:lpstr>
      <vt:lpstr>عکس های زیر نمایی ازاتصال ستون به صفحه را نشان می دهد.</vt:lpstr>
      <vt:lpstr>عکس زیر نمایی از برپا کردن ستون را نشان می دهد.</vt:lpstr>
      <vt:lpstr>عکس زیر نمایی از وارسی مایع نافذ جوش را نشان می دهد.</vt:lpstr>
      <vt:lpstr>تیرهای اصلی               </vt:lpstr>
      <vt:lpstr>چگونگی اتصال تیر به ستون      </vt:lpstr>
      <vt:lpstr>نمایی از اتصال تیربه ستون          </vt:lpstr>
      <vt:lpstr> تیرهای لانه زنبوری          </vt:lpstr>
      <vt:lpstr>نمایی از پر کردن حفره ها توسط ورق تقویت کننده  </vt:lpstr>
      <vt:lpstr>بادبند                          </vt:lpstr>
      <vt:lpstr>اجرای سقف تیرچه بلوک       </vt:lpstr>
      <vt:lpstr>عوامل تشکیل دهنده سقف          </vt:lpstr>
      <vt:lpstr>نمایی از تیرچه          </vt:lpstr>
      <vt:lpstr>نمایی از میلگردهای ممان منفی     </vt:lpstr>
      <vt:lpstr>نمایی از میلگردهای حرارتی          </vt:lpstr>
      <vt:lpstr>نمایی از کلاف عرضی           </vt:lpstr>
      <vt:lpstr>نمایی از قلاب اتصال         </vt:lpstr>
      <vt:lpstr>نازک کاری              </vt:lpstr>
      <vt:lpstr>مزایا و معایب ساختمان فلزی     </vt:lpstr>
      <vt:lpstr>معایب ساختمانهای فلزی      </vt:lpstr>
      <vt:lpstr>پایان خسته نباشید.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saeed</dc:creator>
  <cp:lastModifiedBy>saeed</cp:lastModifiedBy>
  <cp:revision>48</cp:revision>
  <dcterms:created xsi:type="dcterms:W3CDTF">2017-08-02T11:50:21Z</dcterms:created>
  <dcterms:modified xsi:type="dcterms:W3CDTF">2017-08-04T15:56:42Z</dcterms:modified>
</cp:coreProperties>
</file>